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۱۷ تا ۲۴ از شماره‌های چاپ‌شده در کتاب (C717.pdf).</a:t>
            </a:r>
          </a:p>
          <a:p>
            <a:r>
              <a:t>راهنمای تدریس: درس را با پرسش از کاربردهای روزانهٔ رایانه و تلفن همراه آغاز کنید.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۱۷ از شماره‌های چاپ‌شده در کتاب (C717.pdf).</a:t>
            </a:r>
          </a:p>
          <a:p>
            <a:r>
              <a:t>راهنمای تدریس: چهار نتیجهٔ یادگیری را نشان دهید و از دانش‌آموزان بخواهید برای هرکدام یک مثال بگویند.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۱۸ از شماره‌های چاپ‌شده در کتاب (C717.pdf).</a:t>
            </a:r>
          </a:p>
          <a:p>
            <a:r>
              <a:t>راهنمای تدریس: پنج کار اصلی اطلاعات را با یک مثال ساده، مانند عکس گرفتن و فرستادن آن برای دوست، توضیح دهید.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۱۸ از شماره‌های چاپ‌شده در کتاب (C717.pdf).</a:t>
            </a:r>
          </a:p>
          <a:p>
            <a:r>
              <a:t>راهنمای تدریس: در گروه‌ها کاربرد هر ابزار و یک قابلیت تازهٔ پیشنهادی را بپرسید.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۱۸ از شماره‌های چاپ‌شده در کتاب (C717.pdf).</a:t>
            </a:r>
          </a:p>
          <a:p>
            <a:r>
              <a:t>راهنمای تدریس: فعالیت جدول کتاب را به بحث کوتاه گروهی تبدیل کنید. دربارهٔ کاربرد امکان پیشنهادی از هر گروه سؤال کنید.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۱۹ از شماره‌های چاپ‌شده در کتاب (C717.pdf).</a:t>
            </a:r>
          </a:p>
          <a:p>
            <a:r>
              <a:t>راهنمای تدریس: تصویر صرفاً نمونه‌ای برای توضیح مفهوم است. از دانش‌آموزان بخواهید نمونه‌های دیگر خدمت الکترونیکی را نام ببرند.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۲۰ از شماره‌های چاپ‌شده در کتاب (C717.pdf).</a:t>
            </a:r>
          </a:p>
          <a:p>
            <a:r>
              <a:t>راهنمای تدریس: سیر تحول شکل ۲ کتاب را با تصویر تازه مرور کنید. تفاوت سرعت، حمل‌پذیری و کاربردها را با مثال بپرسید.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۲۰ از شماره‌های چاپ‌شده در کتاب (C717.pdf).</a:t>
            </a:r>
          </a:p>
          <a:p>
            <a:r>
              <a:t>راهنمای تدریس: برای هر اثر یک مثال از تجربهٔ دانش‌آموزان بگیرید و پاسخ‌ها را کنار تصویر کتاب مقایسه کنید.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۲۰ از شماره‌های چاپ‌شده در کتاب (C717.pdf).</a:t>
            </a:r>
          </a:p>
          <a:p>
            <a:r>
              <a:t>راهنمای تدریس: پرسش همان فعالیت صفحهٔ ۲۰ است. پاسخ‌ها را در حوزهٔ ارتباط، آموزش و خدمات روزمره دسته‌بندی کنید.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۲۱ از شماره‌های چاپ‌شده در کتاب (C717.pdf).</a:t>
            </a:r>
          </a:p>
          <a:p>
            <a:r>
              <a:t>راهنمای تدریس: تمرین کتاب با برنامهٔ نقاشی و هرم غذایی است. در پایان یادآوری کنید که پرونده را ذخیره کنند.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۲۲ از شماره‌های چاپ‌شده در کتاب (C717.pdf).</a:t>
            </a:r>
          </a:p>
          <a:p>
            <a:r>
              <a:t>راهنمای تدریس: در رایانهٔ کلاس، ساخت پوشهٔ گروه و ذخیرهٔ پرونده در پوشهٔ مربوط را نمایش دهید.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۲۲ و ۲۴ از شماره‌های چاپ‌شده در کتاب (C717.pdf).</a:t>
            </a:r>
          </a:p>
          <a:p>
            <a:r>
              <a:t>راهنمای تدریس: تصویر را با وضعیت واقعی نشستن دانش‌آموزان مقایسه کنید. نکات بازتاب نور و صندلی مناسب در صفحهٔ ۲۴ آمده‌اند.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۲۲ از شماره‌های چاپ‌شده در کتاب (C717.pdf).</a:t>
            </a:r>
          </a:p>
          <a:p>
            <a:r>
              <a:t>راهنمای تدریس: تمرین واژه‌پرداز کتاب را به گزارش کوتاه تبدیل کنید. درج تصویر و ذخیرهٔ پرونده را نشان دهید.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۲۳ از شماره‌های چاپ‌شده در کتاب (C717.pdf).</a:t>
            </a:r>
          </a:p>
          <a:p>
            <a:r>
              <a:t>راهنمای تدریس: فعالیت صفحهٔ ۲۳ به وبگاه رشد اشاره دارد. دانش‌آموزان را به ثبت منبع و بیان یک نکتهٔ آموخته‌شده تشویق کنید.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کار و فناوری، پایه هفتم، پودمان ۲، صفحه ۲۴ از شماره‌های چاپ‌شده در کتاب (C717.pdf).</a:t>
            </a:r>
          </a:p>
          <a:p>
            <a:r>
              <a:t>راهنمای تدریس: جدول خودارزیابی پروژه و نکات ایمنی صفحهٔ ۲۴ را مبنای گفت‌وگوی پایانی قرار دهید.</a:t>
            </a:r>
          </a:p>
          <a:p>
            <a:r>
              <a:t>تصویرسازی‌های زمینه برای این ارائه تولید شده‌اند و بازنمایی یک رویداد واقعی نیستند.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4CA2E4-4A13-46C7-B9F1-0B07F03C93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715000" cy="6858000"/>
          </a:xfrm>
          <a:prstGeom prst="rect">
            <a:avLst/>
          </a:prstGeom>
          <a:solidFill>
            <a:srgbClr val="F8F6F0">
              <a:alpha val="83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EFE7BD-A098-42AF-81DA-40FDC7343155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4810125" cy="1905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75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44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کاربرد فناوری</a:t>
            </a:r>
          </a:p>
          <a:p>
            <a:pPr algn="r" rtl="1">
              <a:defRPr sz="375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44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اطلاعات و ارتباطات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F1B51-96C8-48DB-B488-98E78E68C628}"/>
              </a:ext>
            </a:extLst>
          </p:cNvPr>
          <p:cNvSpPr>
            <a:spLocks noGrp="1"/>
          </p:cNvSpPr>
          <p:nvPr/>
        </p:nvSpPr>
        <p:spPr>
          <a:xfrm>
            <a:off x="619125" y="3648075"/>
            <a:ext cx="471487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950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4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کار و فناوری  |  پایه هفتم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0A3C8D-D28B-46B3-B24E-B5415363C2E0}"/>
              </a:ext>
            </a:extLst>
          </p:cNvPr>
          <p:cNvSpPr>
            <a:spLocks noGrp="1"/>
          </p:cNvSpPr>
          <p:nvPr/>
        </p:nvSpPr>
        <p:spPr>
          <a:xfrm>
            <a:off x="619125" y="4257675"/>
            <a:ext cx="4667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65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2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صفحات ۱۷ تا ۲۴ کتاب</a:t>
            </a:r>
          </a:p>
        </p:txBody>
      </p:sp>
    </p:spTree>
    <p:extLst>
      <p:ext uri="{BB962C8B-B14F-4D97-AF65-F5344CB8AC3E}">
        <p14:creationId xmlns:p14="http://schemas.microsoft.com/office/powerpoint/2010/main" val="14477855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185312A-79A4-4C00-A30B-35ECFA5DF71A}"/>
              </a:ext>
            </a:extLst>
          </p:cNvPr>
          <p:cNvSpPr>
            <a:spLocks noGrp="1"/>
          </p:cNvSpPr>
          <p:nvPr/>
        </p:nvSpPr>
        <p:spPr>
          <a:xfrm>
            <a:off x="762000" y="571500"/>
            <a:ext cx="104775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6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امروز چه می‌آموزیم؟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9790C5-F45C-42F0-B498-61C31C89E26C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77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BF5343"/>
                </a:solidFill>
                <a:latin typeface="B Nazanin"/>
                <a:ea typeface="B Nazanin"/>
                <a:cs typeface="B Nazanin" panose="00000400000000000000" pitchFamily="2" charset="-78"/>
              </a:rPr>
              <a:t>۰۱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AEDB3B-3675-40E6-9661-305E77E40972}"/>
              </a:ext>
            </a:extLst>
          </p:cNvPr>
          <p:cNvSpPr>
            <a:spLocks noGrp="1"/>
          </p:cNvSpPr>
          <p:nvPr/>
        </p:nvSpPr>
        <p:spPr>
          <a:xfrm>
            <a:off x="2047875" y="1809750"/>
            <a:ext cx="92868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0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مفهوم فناوری اطلاعات و ارتباطات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21812C-D1ED-448E-B985-1DE031923EE6}"/>
              </a:ext>
            </a:extLst>
          </p:cNvPr>
          <p:cNvSpPr>
            <a:spLocks noGrp="1"/>
          </p:cNvSpPr>
          <p:nvPr/>
        </p:nvSpPr>
        <p:spPr>
          <a:xfrm>
            <a:off x="809625" y="2876550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77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BF5343"/>
                </a:solidFill>
                <a:latin typeface="B Nazanin"/>
                <a:ea typeface="B Nazanin"/>
                <a:cs typeface="B Nazanin" panose="00000400000000000000" pitchFamily="2" charset="-78"/>
              </a:rPr>
              <a:t>۰۲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303E8D-E973-4CFE-82B8-7F3970E51A72}"/>
              </a:ext>
            </a:extLst>
          </p:cNvPr>
          <p:cNvSpPr>
            <a:spLocks noGrp="1"/>
          </p:cNvSpPr>
          <p:nvPr/>
        </p:nvSpPr>
        <p:spPr>
          <a:xfrm>
            <a:off x="2047875" y="2876550"/>
            <a:ext cx="92868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0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ابزارها و کاربردهای آن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BB333E-BA5D-4FEB-A7E8-A92FA7BB84E5}"/>
              </a:ext>
            </a:extLst>
          </p:cNvPr>
          <p:cNvSpPr>
            <a:spLocks noGrp="1"/>
          </p:cNvSpPr>
          <p:nvPr/>
        </p:nvSpPr>
        <p:spPr>
          <a:xfrm>
            <a:off x="809625" y="3943350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77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BF5343"/>
                </a:solidFill>
                <a:latin typeface="B Nazanin"/>
                <a:ea typeface="B Nazanin"/>
                <a:cs typeface="B Nazanin" panose="00000400000000000000" pitchFamily="2" charset="-78"/>
              </a:rPr>
              <a:t>۰۳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73C756-1BD0-41AB-A4D4-E31937F22CB1}"/>
              </a:ext>
            </a:extLst>
          </p:cNvPr>
          <p:cNvSpPr>
            <a:spLocks noGrp="1"/>
          </p:cNvSpPr>
          <p:nvPr/>
        </p:nvSpPr>
        <p:spPr>
          <a:xfrm>
            <a:off x="2047875" y="3943350"/>
            <a:ext cx="92868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0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ساخت، نوشتن و سازمان‌دهی پرونده‌ها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7E5F4-7C8A-4AD9-A32F-A3D549FD0E99}"/>
              </a:ext>
            </a:extLst>
          </p:cNvPr>
          <p:cNvSpPr>
            <a:spLocks noGrp="1"/>
          </p:cNvSpPr>
          <p:nvPr/>
        </p:nvSpPr>
        <p:spPr>
          <a:xfrm>
            <a:off x="809625" y="5010150"/>
            <a:ext cx="10477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77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BF5343"/>
                </a:solidFill>
                <a:latin typeface="B Nazanin"/>
                <a:ea typeface="B Nazanin"/>
                <a:cs typeface="B Nazanin" panose="00000400000000000000" pitchFamily="2" charset="-78"/>
              </a:rPr>
              <a:t>۰۴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945683-6982-48ED-A9B2-E1A267225681}"/>
              </a:ext>
            </a:extLst>
          </p:cNvPr>
          <p:cNvSpPr>
            <a:spLocks noGrp="1"/>
          </p:cNvSpPr>
          <p:nvPr/>
        </p:nvSpPr>
        <p:spPr>
          <a:xfrm>
            <a:off x="2047875" y="5010150"/>
            <a:ext cx="92868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0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استفاده ایمن و درست از رایانه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432A00-5E6E-4CC5-87C7-34AE63BAEFA6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02 / 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AD08D0-9547-410F-BFBA-509E8A806A22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۱۷</a:t>
            </a:r>
          </a:p>
        </p:txBody>
      </p:sp>
    </p:spTree>
    <p:extLst>
      <p:ext uri="{BB962C8B-B14F-4D97-AF65-F5344CB8AC3E}">
        <p14:creationId xmlns:p14="http://schemas.microsoft.com/office/powerpoint/2010/main" val="417402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3A36E7-AB3C-417B-A9F0-57C357DA552E}"/>
              </a:ext>
            </a:extLst>
          </p:cNvPr>
          <p:cNvSpPr>
            <a:spLocks noGrp="1"/>
          </p:cNvSpPr>
          <p:nvPr/>
        </p:nvSpPr>
        <p:spPr>
          <a:xfrm>
            <a:off x="6238875" y="0"/>
            <a:ext cx="5953125" cy="6858000"/>
          </a:xfrm>
          <a:prstGeom prst="rect">
            <a:avLst/>
          </a:prstGeom>
          <a:solidFill>
            <a:srgbClr val="F8F6F0">
              <a:alpha val="80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DCF21D-6A4B-4E8A-B39E-58F892278696}"/>
              </a:ext>
            </a:extLst>
          </p:cNvPr>
          <p:cNvSpPr>
            <a:spLocks noGrp="1"/>
          </p:cNvSpPr>
          <p:nvPr/>
        </p:nvSpPr>
        <p:spPr>
          <a:xfrm>
            <a:off x="6858000" y="762000"/>
            <a:ext cx="45243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6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123845"/>
                </a:solidFill>
                <a:latin typeface="Tahoma"/>
                <a:ea typeface="B Nazanin"/>
                <a:cs typeface="B Nazanin" panose="00000400000000000000" pitchFamily="2" charset="-78"/>
              </a:rPr>
              <a:t>ICT چیست؟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9297FF-FC3C-4F78-976C-477424D4CDEA}"/>
              </a:ext>
            </a:extLst>
          </p:cNvPr>
          <p:cNvSpPr>
            <a:spLocks noGrp="1"/>
          </p:cNvSpPr>
          <p:nvPr/>
        </p:nvSpPr>
        <p:spPr>
          <a:xfrm>
            <a:off x="7000875" y="1790700"/>
            <a:ext cx="4333875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فناوری اطلاعات و ارتباطات،</a:t>
            </a:r>
          </a:p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کار با اطلاعات برای: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3BAA0-FE5E-42EC-9ABC-0AD7629F6042}"/>
              </a:ext>
            </a:extLst>
          </p:cNvPr>
          <p:cNvSpPr>
            <a:spLocks noGrp="1"/>
          </p:cNvSpPr>
          <p:nvPr/>
        </p:nvSpPr>
        <p:spPr>
          <a:xfrm>
            <a:off x="7000875" y="3238500"/>
            <a:ext cx="43338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0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جمع‌آوری  •  ذخیره‌سازی</a:t>
            </a:r>
          </a:p>
          <a:p>
            <a:pPr algn="r" rtl="1">
              <a:defRPr sz="2400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0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پردازش  •  تبادل  •  ارائه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1BFEF4-5632-4A6C-995B-9971672FF1F7}"/>
              </a:ext>
            </a:extLst>
          </p:cNvPr>
          <p:cNvSpPr>
            <a:spLocks noGrp="1"/>
          </p:cNvSpPr>
          <p:nvPr/>
        </p:nvSpPr>
        <p:spPr>
          <a:xfrm>
            <a:off x="6858000" y="5238750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نمونه: رایانه، اینترنت و تلفن همراه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1A2CCD-F693-48A1-9597-60B7B434CA91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03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CD8606-717C-45B5-BB87-7A2535E7EC73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۱۸</a:t>
            </a:r>
          </a:p>
        </p:txBody>
      </p:sp>
    </p:spTree>
    <p:extLst>
      <p:ext uri="{BB962C8B-B14F-4D97-AF65-F5344CB8AC3E}">
        <p14:creationId xmlns:p14="http://schemas.microsoft.com/office/powerpoint/2010/main" val="21199529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2BFEF8-2918-4BF7-AD79-4A220D9A82CB}"/>
              </a:ext>
            </a:extLst>
          </p:cNvPr>
          <p:cNvSpPr>
            <a:spLocks noGrp="1"/>
          </p:cNvSpPr>
          <p:nvPr/>
        </p:nvSpPr>
        <p:spPr>
          <a:xfrm>
            <a:off x="7191375" y="619125"/>
            <a:ext cx="43338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37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Tahoma"/>
                <a:ea typeface="B Nazanin"/>
                <a:cs typeface="B Nazanin" panose="00000400000000000000" pitchFamily="2" charset="-78"/>
              </a:rPr>
              <a:t>ابزارهای ICT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15C27B-3875-43CE-BFE2-5FA204002DD3}"/>
              </a:ext>
            </a:extLst>
          </p:cNvPr>
          <p:cNvSpPr>
            <a:spLocks noGrp="1"/>
          </p:cNvSpPr>
          <p:nvPr/>
        </p:nvSpPr>
        <p:spPr>
          <a:xfrm>
            <a:off x="8143875" y="1981200"/>
            <a:ext cx="3190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92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1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رایانه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FAC99A-337E-4086-B21F-AF6F277FD38A}"/>
              </a:ext>
            </a:extLst>
          </p:cNvPr>
          <p:cNvSpPr>
            <a:spLocks noGrp="1"/>
          </p:cNvSpPr>
          <p:nvPr/>
        </p:nvSpPr>
        <p:spPr>
          <a:xfrm>
            <a:off x="8143875" y="2943225"/>
            <a:ext cx="31908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92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1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اینترنت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C34A9-E107-4256-97A4-1D974B786583}"/>
              </a:ext>
            </a:extLst>
          </p:cNvPr>
          <p:cNvSpPr>
            <a:spLocks noGrp="1"/>
          </p:cNvSpPr>
          <p:nvPr/>
        </p:nvSpPr>
        <p:spPr>
          <a:xfrm>
            <a:off x="7572375" y="3905250"/>
            <a:ext cx="3762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92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1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تلفن همراه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349B1B-9A89-40AB-B65B-FE8C0D8898FA}"/>
              </a:ext>
            </a:extLst>
          </p:cNvPr>
          <p:cNvSpPr>
            <a:spLocks noGrp="1"/>
          </p:cNvSpPr>
          <p:nvPr/>
        </p:nvSpPr>
        <p:spPr>
          <a:xfrm>
            <a:off x="6734175" y="5238750"/>
            <a:ext cx="46196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هر ابزار چه کاری را آسان‌تر می‌کند؟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29F923-D166-4FC6-B579-88E965EDBEFC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04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0D80EC-3E96-4132-9B41-5AE35823F7CA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۱۸</a:t>
            </a:r>
          </a:p>
        </p:txBody>
      </p:sp>
    </p:spTree>
    <p:extLst>
      <p:ext uri="{BB962C8B-B14F-4D97-AF65-F5344CB8AC3E}">
        <p14:creationId xmlns:p14="http://schemas.microsoft.com/office/powerpoint/2010/main" val="17245864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AAEEC80-E832-46F6-B470-78F50F367A1F}"/>
              </a:ext>
            </a:extLst>
          </p:cNvPr>
          <p:cNvSpPr>
            <a:spLocks noGrp="1"/>
          </p:cNvSpPr>
          <p:nvPr/>
        </p:nvSpPr>
        <p:spPr>
          <a:xfrm>
            <a:off x="762000" y="619125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FF9B80"/>
                </a:solidFill>
                <a:latin typeface="B Nazanin"/>
                <a:ea typeface="B Nazanin"/>
                <a:cs typeface="B Nazanin" panose="00000400000000000000" pitchFamily="2" charset="-78"/>
              </a:rPr>
              <a:t>فعالیت گروهی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E80462-E398-47AE-9C69-3EE2AE8BD2D3}"/>
              </a:ext>
            </a:extLst>
          </p:cNvPr>
          <p:cNvSpPr>
            <a:spLocks noGrp="1"/>
          </p:cNvSpPr>
          <p:nvPr/>
        </p:nvSpPr>
        <p:spPr>
          <a:xfrm>
            <a:off x="857250" y="1619250"/>
            <a:ext cx="10429875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525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تلفن همراهِ مناسبِ یادگیری</a:t>
            </a:r>
          </a:p>
          <a:p>
            <a:pPr algn="r" rtl="1">
              <a:defRPr sz="3525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چه قابلیتی دارد؟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E58BA5-9EC8-42B8-92C9-956F1F45F1EE}"/>
              </a:ext>
            </a:extLst>
          </p:cNvPr>
          <p:cNvSpPr>
            <a:spLocks noGrp="1"/>
          </p:cNvSpPr>
          <p:nvPr/>
        </p:nvSpPr>
        <p:spPr>
          <a:xfrm>
            <a:off x="1000125" y="3876675"/>
            <a:ext cx="100965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250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یک امکان تازه پیشنهاد دهید و کاربردش را در یک جمله توضیح دهید.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A3D66C-73BC-4872-9328-E88D918EC26B}"/>
              </a:ext>
            </a:extLst>
          </p:cNvPr>
          <p:cNvSpPr>
            <a:spLocks noGrp="1"/>
          </p:cNvSpPr>
          <p:nvPr/>
        </p:nvSpPr>
        <p:spPr>
          <a:xfrm>
            <a:off x="952500" y="5400675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650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22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۲ دقیقه فکر فردی     ۳ دقیقه گفت‌وگو     ۱ ایده از هر گروه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7300E6-E75B-444F-B822-CD68DED0E711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05 / 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861D23-52BB-45BD-B62A-CECDBAD9B926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۱۸</a:t>
            </a:r>
          </a:p>
        </p:txBody>
      </p:sp>
    </p:spTree>
    <p:extLst>
      <p:ext uri="{BB962C8B-B14F-4D97-AF65-F5344CB8AC3E}">
        <p14:creationId xmlns:p14="http://schemas.microsoft.com/office/powerpoint/2010/main" val="1941527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FDCF2A-94FD-4F46-96A5-798A4BE4AC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53125" cy="6858000"/>
          </a:xfrm>
          <a:prstGeom prst="rect">
            <a:avLst/>
          </a:prstGeom>
          <a:solidFill>
            <a:srgbClr val="F8F6F0">
              <a:alpha val="88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5302F3-69FA-4A33-AD4B-AFD1C120C087}"/>
              </a:ext>
            </a:extLst>
          </p:cNvPr>
          <p:cNvSpPr>
            <a:spLocks noGrp="1"/>
          </p:cNvSpPr>
          <p:nvPr/>
        </p:nvSpPr>
        <p:spPr>
          <a:xfrm>
            <a:off x="619125" y="666750"/>
            <a:ext cx="50482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07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بانکداری الکترونیکی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802C27-3161-4314-A4AB-6EAE143E4B29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50006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کارهای بانکی را از راه دور</a:t>
            </a:r>
          </a:p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و در ساعت‌های مختلف انجام می‌دهیم.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30170-10B2-4856-85D4-F42A1F252CBB}"/>
              </a:ext>
            </a:extLst>
          </p:cNvPr>
          <p:cNvSpPr>
            <a:spLocks noGrp="1"/>
          </p:cNvSpPr>
          <p:nvPr/>
        </p:nvSpPr>
        <p:spPr>
          <a:xfrm>
            <a:off x="666750" y="3457575"/>
            <a:ext cx="4953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250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سرعت و دقت بیشتر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B1224-DF7B-4A6B-A8A7-AF73A1D207E9}"/>
              </a:ext>
            </a:extLst>
          </p:cNvPr>
          <p:cNvSpPr>
            <a:spLocks noGrp="1"/>
          </p:cNvSpPr>
          <p:nvPr/>
        </p:nvSpPr>
        <p:spPr>
          <a:xfrm>
            <a:off x="666750" y="4162425"/>
            <a:ext cx="49530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نیاز کمتر به جابه‌جایی پول نقد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66AD5A-BF83-44E9-BC34-3916C1BF1E1A}"/>
              </a:ext>
            </a:extLst>
          </p:cNvPr>
          <p:cNvSpPr>
            <a:spLocks noGrp="1"/>
          </p:cNvSpPr>
          <p:nvPr/>
        </p:nvSpPr>
        <p:spPr>
          <a:xfrm>
            <a:off x="666750" y="4953000"/>
            <a:ext cx="4953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خرید و پیگیری خدمات کارت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40D81C-2183-4751-B6D8-D30C6994F2AE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06 / 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F49369-A0D2-499C-8A69-36ECE38DBFE3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۱۹</a:t>
            </a:r>
          </a:p>
        </p:txBody>
      </p:sp>
    </p:spTree>
    <p:extLst>
      <p:ext uri="{BB962C8B-B14F-4D97-AF65-F5344CB8AC3E}">
        <p14:creationId xmlns:p14="http://schemas.microsoft.com/office/powerpoint/2010/main" val="3169446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8F3C9A-BCF3-4717-84D5-6E0456C9D0A0}"/>
              </a:ext>
            </a:extLst>
          </p:cNvPr>
          <p:cNvSpPr>
            <a:spLocks noGrp="1"/>
          </p:cNvSpPr>
          <p:nvPr/>
        </p:nvSpPr>
        <p:spPr>
          <a:xfrm>
            <a:off x="714375" y="533400"/>
            <a:ext cx="106680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2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ابزارها چگونه تغییر کرده‌اند؟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97307A-8856-48C3-A781-43A40443D281}"/>
              </a:ext>
            </a:extLst>
          </p:cNvPr>
          <p:cNvSpPr>
            <a:spLocks noGrp="1"/>
          </p:cNvSpPr>
          <p:nvPr/>
        </p:nvSpPr>
        <p:spPr>
          <a:xfrm>
            <a:off x="714375" y="5143500"/>
            <a:ext cx="107632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تلفن  ←  رادیو و تلویزیون  ←  رایانه  ←  تلفن هوشمند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9330F9-8642-49A6-8662-95F0662401BE}"/>
              </a:ext>
            </a:extLst>
          </p:cNvPr>
          <p:cNvSpPr>
            <a:spLocks noGrp="1"/>
          </p:cNvSpPr>
          <p:nvPr/>
        </p:nvSpPr>
        <p:spPr>
          <a:xfrm>
            <a:off x="714375" y="5810250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725" b="0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300" b="0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کدام کارِ امروز با ابزارهای قدیمی دشوارتر بود؟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9E8CBE-5D93-4C66-B0E6-6ECF6B4FE1AF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07 / 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D227BC-F46C-43A2-B369-D11136511C10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۲۰</a:t>
            </a:r>
          </a:p>
        </p:txBody>
      </p:sp>
    </p:spTree>
    <p:extLst>
      <p:ext uri="{BB962C8B-B14F-4D97-AF65-F5344CB8AC3E}">
        <p14:creationId xmlns:p14="http://schemas.microsoft.com/office/powerpoint/2010/main" val="11902430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AE4CC9-AE70-4BFA-87E0-25581EEC2BF3}"/>
              </a:ext>
            </a:extLst>
          </p:cNvPr>
          <p:cNvSpPr>
            <a:spLocks noGrp="1"/>
          </p:cNvSpPr>
          <p:nvPr/>
        </p:nvSpPr>
        <p:spPr>
          <a:xfrm>
            <a:off x="6619875" y="638175"/>
            <a:ext cx="47625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2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Tahoma"/>
                <a:ea typeface="B Nazanin"/>
                <a:cs typeface="B Nazanin" panose="00000400000000000000" pitchFamily="2" charset="-78"/>
              </a:rPr>
              <a:t>ICT در زندگی امروز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972DC4-2F4C-45B8-BF3B-2AB551E76DCC}"/>
              </a:ext>
            </a:extLst>
          </p:cNvPr>
          <p:cNvSpPr>
            <a:spLocks noGrp="1"/>
          </p:cNvSpPr>
          <p:nvPr/>
        </p:nvSpPr>
        <p:spPr>
          <a:xfrm>
            <a:off x="6572250" y="2047875"/>
            <a:ext cx="4810125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32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30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ارتباط سریع با دیگران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CCA5AD-FD2F-4A8C-B6BD-3D9525EEC539}"/>
              </a:ext>
            </a:extLst>
          </p:cNvPr>
          <p:cNvSpPr>
            <a:spLocks noGrp="1"/>
          </p:cNvSpPr>
          <p:nvPr/>
        </p:nvSpPr>
        <p:spPr>
          <a:xfrm>
            <a:off x="6572250" y="3048000"/>
            <a:ext cx="481012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یادگیری و جست‌وجوی اطلاعات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92250C-81B4-4AF3-98AF-FC0BA4CA2569}"/>
              </a:ext>
            </a:extLst>
          </p:cNvPr>
          <p:cNvSpPr>
            <a:spLocks noGrp="1"/>
          </p:cNvSpPr>
          <p:nvPr/>
        </p:nvSpPr>
        <p:spPr>
          <a:xfrm>
            <a:off x="6572250" y="4095750"/>
            <a:ext cx="4810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انجام آسان‌تر کارهای روزانه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7BB8A-E39B-4237-92CC-8D0C0A11C98F}"/>
              </a:ext>
            </a:extLst>
          </p:cNvPr>
          <p:cNvSpPr>
            <a:spLocks noGrp="1"/>
          </p:cNvSpPr>
          <p:nvPr/>
        </p:nvSpPr>
        <p:spPr>
          <a:xfrm>
            <a:off x="6572250" y="5334000"/>
            <a:ext cx="4810125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1">
                <a:solidFill>
                  <a:srgbClr val="E56F5F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BF5343"/>
                </a:solidFill>
                <a:latin typeface="B Nazanin"/>
                <a:ea typeface="B Nazanin"/>
                <a:cs typeface="B Nazanin" panose="00000400000000000000" pitchFamily="2" charset="-78"/>
              </a:rPr>
              <a:t>مثال شما چیست؟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3C88F5-7130-4EBD-A479-028856D7E464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08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003E4D-0CFC-47DC-BD9A-C2766B686412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۲۰</a:t>
            </a:r>
          </a:p>
        </p:txBody>
      </p:sp>
    </p:spTree>
    <p:extLst>
      <p:ext uri="{BB962C8B-B14F-4D97-AF65-F5344CB8AC3E}">
        <p14:creationId xmlns:p14="http://schemas.microsoft.com/office/powerpoint/2010/main" val="17340562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7F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5525209-7376-4F6F-805F-ED091BC2B3BC}"/>
              </a:ext>
            </a:extLst>
          </p:cNvPr>
          <p:cNvSpPr>
            <a:spLocks noGrp="1"/>
          </p:cNvSpPr>
          <p:nvPr/>
        </p:nvSpPr>
        <p:spPr>
          <a:xfrm>
            <a:off x="790575" y="62865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1">
                <a:solidFill>
                  <a:srgbClr val="D0ECE7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پرسش کلاسی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674C15-FB8A-4F4C-80DF-8FE9FD0D4CB1}"/>
              </a:ext>
            </a:extLst>
          </p:cNvPr>
          <p:cNvSpPr>
            <a:spLocks noGrp="1"/>
          </p:cNvSpPr>
          <p:nvPr/>
        </p:nvSpPr>
        <p:spPr>
          <a:xfrm>
            <a:off x="800100" y="1762125"/>
            <a:ext cx="1047750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600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اگر یک روز اینترنت و تلفن همراه</a:t>
            </a:r>
          </a:p>
          <a:p>
            <a:pPr algn="r" rtl="1">
              <a:defRPr sz="3600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در دسترس نبود، چه می‌شد؟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8FAA1B-93E6-4D17-AAED-F8D13F484CA6}"/>
              </a:ext>
            </a:extLst>
          </p:cNvPr>
          <p:cNvSpPr>
            <a:spLocks noGrp="1"/>
          </p:cNvSpPr>
          <p:nvPr/>
        </p:nvSpPr>
        <p:spPr>
          <a:xfrm>
            <a:off x="800100" y="4210050"/>
            <a:ext cx="10477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400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3000" b="0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سه کار روزانه را نام ببرید که تغییر می‌کرد.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6CB023-8B47-4008-9416-83F74F73EDD5}"/>
              </a:ext>
            </a:extLst>
          </p:cNvPr>
          <p:cNvSpPr>
            <a:spLocks noGrp="1"/>
          </p:cNvSpPr>
          <p:nvPr/>
        </p:nvSpPr>
        <p:spPr>
          <a:xfrm>
            <a:off x="800100" y="535305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0">
                <a:solidFill>
                  <a:srgbClr val="D0ECE7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درباره راه جایگزین برای یکی از آن‌ها گفت‌وگو کنید.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7D2C6A-8B5A-4BFB-96FD-3F2A3E96F22D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D0ECE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09 / 15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9DD524-EE45-4DF9-96E4-672260E7BF9A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D0ECE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۲۰</a:t>
            </a:r>
          </a:p>
        </p:txBody>
      </p:sp>
    </p:spTree>
    <p:extLst>
      <p:ext uri="{BB962C8B-B14F-4D97-AF65-F5344CB8AC3E}">
        <p14:creationId xmlns:p14="http://schemas.microsoft.com/office/powerpoint/2010/main" val="17075331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14BB15-6E2B-41B6-B85C-5015862A66D4}"/>
              </a:ext>
            </a:extLst>
          </p:cNvPr>
          <p:cNvSpPr>
            <a:spLocks noGrp="1"/>
          </p:cNvSpPr>
          <p:nvPr/>
        </p:nvSpPr>
        <p:spPr>
          <a:xfrm>
            <a:off x="6762750" y="695325"/>
            <a:ext cx="461962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15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رایانه، ابزار ساختن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03E36E-CA64-4E8B-806D-97B9CB660BB3}"/>
              </a:ext>
            </a:extLst>
          </p:cNvPr>
          <p:cNvSpPr>
            <a:spLocks noGrp="1"/>
          </p:cNvSpPr>
          <p:nvPr/>
        </p:nvSpPr>
        <p:spPr>
          <a:xfrm>
            <a:off x="6572250" y="2057400"/>
            <a:ext cx="481012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6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در برنامه نقاشی،</a:t>
            </a:r>
          </a:p>
          <a:p>
            <a:pPr algn="r" rtl="1">
              <a:defRPr sz="26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3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هرم غذایی را بکشید.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372B3-5E18-4DA2-AC17-07105B8C084A}"/>
              </a:ext>
            </a:extLst>
          </p:cNvPr>
          <p:cNvSpPr>
            <a:spLocks noGrp="1"/>
          </p:cNvSpPr>
          <p:nvPr/>
        </p:nvSpPr>
        <p:spPr>
          <a:xfrm>
            <a:off x="6572250" y="3762375"/>
            <a:ext cx="481012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0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600" b="0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گروه‌های غذایی را با رنگ‌های متفاوت نشان دهید.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D9895F-A096-4693-8CD1-C0DCF30729A8}"/>
              </a:ext>
            </a:extLst>
          </p:cNvPr>
          <p:cNvSpPr>
            <a:spLocks noGrp="1"/>
          </p:cNvSpPr>
          <p:nvPr/>
        </p:nvSpPr>
        <p:spPr>
          <a:xfrm>
            <a:off x="6572250" y="5143500"/>
            <a:ext cx="4810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خروجی را ذخیره کنید.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2E28F-E985-4A98-8621-2C2FE872CDA0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10 / 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F30D7B-B00E-4691-82FA-BABC313A6139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۲۱</a:t>
            </a:r>
          </a:p>
        </p:txBody>
      </p:sp>
    </p:spTree>
    <p:extLst>
      <p:ext uri="{BB962C8B-B14F-4D97-AF65-F5344CB8AC3E}">
        <p14:creationId xmlns:p14="http://schemas.microsoft.com/office/powerpoint/2010/main" val="1322516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DFDF69-557A-4C7E-A477-D86050303E7A}"/>
              </a:ext>
            </a:extLst>
          </p:cNvPr>
          <p:cNvSpPr>
            <a:spLocks noGrp="1"/>
          </p:cNvSpPr>
          <p:nvPr/>
        </p:nvSpPr>
        <p:spPr>
          <a:xfrm>
            <a:off x="6810375" y="676275"/>
            <a:ext cx="44767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22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پوشه‌بندی پروژه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360A3A-7393-4BAA-8A4A-6797B9A7ECFD}"/>
              </a:ext>
            </a:extLst>
          </p:cNvPr>
          <p:cNvSpPr>
            <a:spLocks noGrp="1"/>
          </p:cNvSpPr>
          <p:nvPr/>
        </p:nvSpPr>
        <p:spPr>
          <a:xfrm>
            <a:off x="6572250" y="2076450"/>
            <a:ext cx="481012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۱  پوشه‌ای به نام گروه بسازید.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BA14C2-ADE7-42A5-8B1C-C8CEC46C9574}"/>
              </a:ext>
            </a:extLst>
          </p:cNvPr>
          <p:cNvSpPr>
            <a:spLocks noGrp="1"/>
          </p:cNvSpPr>
          <p:nvPr/>
        </p:nvSpPr>
        <p:spPr>
          <a:xfrm>
            <a:off x="6572250" y="3219450"/>
            <a:ext cx="481012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۲  برای هر موضوع پوشه جدا بگذارید.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0B50BC-9809-4C52-B4AE-A2CDB4DFFB7B}"/>
              </a:ext>
            </a:extLst>
          </p:cNvPr>
          <p:cNvSpPr>
            <a:spLocks noGrp="1"/>
          </p:cNvSpPr>
          <p:nvPr/>
        </p:nvSpPr>
        <p:spPr>
          <a:xfrm>
            <a:off x="6572250" y="4524375"/>
            <a:ext cx="481012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۳  پرونده‌ها را در جای درست ذخیره کنید.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444A2D-CE2C-4807-8097-6051FAA2953E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11 / 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B76FE8-6075-4FEF-B1EC-A1D5AC010B7E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۲۲</a:t>
            </a:r>
          </a:p>
        </p:txBody>
      </p:sp>
    </p:spTree>
    <p:extLst>
      <p:ext uri="{BB962C8B-B14F-4D97-AF65-F5344CB8AC3E}">
        <p14:creationId xmlns:p14="http://schemas.microsoft.com/office/powerpoint/2010/main" val="2009532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4C9E5E-F39A-470B-946B-D146E032D143}"/>
              </a:ext>
            </a:extLst>
          </p:cNvPr>
          <p:cNvSpPr>
            <a:spLocks noGrp="1"/>
          </p:cNvSpPr>
          <p:nvPr/>
        </p:nvSpPr>
        <p:spPr>
          <a:xfrm>
            <a:off x="6686550" y="695325"/>
            <a:ext cx="47148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075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درست نشستن پشت رایانه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26157E-72EC-4D11-A451-0B002B322DD9}"/>
              </a:ext>
            </a:extLst>
          </p:cNvPr>
          <p:cNvSpPr>
            <a:spLocks noGrp="1"/>
          </p:cNvSpPr>
          <p:nvPr/>
        </p:nvSpPr>
        <p:spPr>
          <a:xfrm>
            <a:off x="6572250" y="2105025"/>
            <a:ext cx="48101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پشت صاف و تکیه‌داده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B3A80A-3CDF-45A7-A6A2-E71A81673377}"/>
              </a:ext>
            </a:extLst>
          </p:cNvPr>
          <p:cNvSpPr>
            <a:spLocks noGrp="1"/>
          </p:cNvSpPr>
          <p:nvPr/>
        </p:nvSpPr>
        <p:spPr>
          <a:xfrm>
            <a:off x="6572250" y="3000375"/>
            <a:ext cx="48101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پاها روی زمین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59F6CD-B408-41F9-84F3-D04F004CA783}"/>
              </a:ext>
            </a:extLst>
          </p:cNvPr>
          <p:cNvSpPr>
            <a:spLocks noGrp="1"/>
          </p:cNvSpPr>
          <p:nvPr/>
        </p:nvSpPr>
        <p:spPr>
          <a:xfrm>
            <a:off x="6572250" y="3895725"/>
            <a:ext cx="4810125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نمایشگر روبه‌رو و دور از بازتاب نور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ECBC91-3009-4B09-88AE-386AF3A90795}"/>
              </a:ext>
            </a:extLst>
          </p:cNvPr>
          <p:cNvSpPr>
            <a:spLocks noGrp="1"/>
          </p:cNvSpPr>
          <p:nvPr/>
        </p:nvSpPr>
        <p:spPr>
          <a:xfrm>
            <a:off x="6572250" y="5172075"/>
            <a:ext cx="48101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4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کار با رایانه همراه با استراحت کوتاه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3A9C50-9CE6-4C98-8CE4-D6DA69BD977D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12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FE276F-1B77-4AD2-BBAD-E8B90389D213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۲۲ و ۲۴</a:t>
            </a:r>
          </a:p>
        </p:txBody>
      </p:sp>
    </p:spTree>
    <p:extLst>
      <p:ext uri="{BB962C8B-B14F-4D97-AF65-F5344CB8AC3E}">
        <p14:creationId xmlns:p14="http://schemas.microsoft.com/office/powerpoint/2010/main" val="8267743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E6F8EE-6556-48C1-A844-D440E66D0B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05500" cy="6858000"/>
          </a:xfrm>
          <a:prstGeom prst="rect">
            <a:avLst/>
          </a:prstGeom>
          <a:solidFill>
            <a:srgbClr val="F8F6F0">
              <a:alpha val="88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1B6DB0-AA24-4DD7-8E54-A6A45DC8E95D}"/>
              </a:ext>
            </a:extLst>
          </p:cNvPr>
          <p:cNvSpPr>
            <a:spLocks noGrp="1"/>
          </p:cNvSpPr>
          <p:nvPr/>
        </p:nvSpPr>
        <p:spPr>
          <a:xfrm>
            <a:off x="571500" y="704850"/>
            <a:ext cx="49530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0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گزارش را با رایانه بنویسید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1D6F6B-D0D9-4FE5-AA33-61EB516C9570}"/>
              </a:ext>
            </a:extLst>
          </p:cNvPr>
          <p:cNvSpPr>
            <a:spLocks noGrp="1"/>
          </p:cNvSpPr>
          <p:nvPr/>
        </p:nvSpPr>
        <p:spPr>
          <a:xfrm>
            <a:off x="600075" y="2095500"/>
            <a:ext cx="4905375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موضوع: هرم غذایی یا یک اختراع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C6EA73-F6C9-462E-8224-BA852938D73C}"/>
              </a:ext>
            </a:extLst>
          </p:cNvPr>
          <p:cNvSpPr>
            <a:spLocks noGrp="1"/>
          </p:cNvSpPr>
          <p:nvPr/>
        </p:nvSpPr>
        <p:spPr>
          <a:xfrm>
            <a:off x="600075" y="3181350"/>
            <a:ext cx="49053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متن کوتاه بنویسید و</a:t>
            </a:r>
          </a:p>
          <a:p>
            <a:pPr algn="r" rtl="1">
              <a:defRPr sz="2175" b="1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تصویر مرتبط بیفزایید.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777904-CA5E-4DD9-8773-87996964A716}"/>
              </a:ext>
            </a:extLst>
          </p:cNvPr>
          <p:cNvSpPr>
            <a:spLocks noGrp="1"/>
          </p:cNvSpPr>
          <p:nvPr/>
        </p:nvSpPr>
        <p:spPr>
          <a:xfrm>
            <a:off x="600075" y="4762500"/>
            <a:ext cx="49053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پرونده را در پوشه گروه ذخیره کنید.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EB2F73-0536-4B92-A01D-498662869120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13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88CBC7-A34A-435F-B77F-C4F165685610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۲۲</a:t>
            </a:r>
          </a:p>
        </p:txBody>
      </p:sp>
    </p:spTree>
    <p:extLst>
      <p:ext uri="{BB962C8B-B14F-4D97-AF65-F5344CB8AC3E}">
        <p14:creationId xmlns:p14="http://schemas.microsoft.com/office/powerpoint/2010/main" val="18966058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C253B1-2D0D-451D-A4A2-D81B73799C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953125" cy="6858000"/>
          </a:xfrm>
          <a:prstGeom prst="rect">
            <a:avLst/>
          </a:prstGeom>
          <a:solidFill>
            <a:srgbClr val="F8F6F0">
              <a:alpha val="86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E7C85-1DA9-4827-A521-7D58AD606423}"/>
              </a:ext>
            </a:extLst>
          </p:cNvPr>
          <p:cNvSpPr>
            <a:spLocks noGrp="1"/>
          </p:cNvSpPr>
          <p:nvPr/>
        </p:nvSpPr>
        <p:spPr>
          <a:xfrm>
            <a:off x="571500" y="714375"/>
            <a:ext cx="49530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0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38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جست‌وجو در وبگاه رشد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C35AF-8A78-4FB4-95C9-65CF9A6CC283}"/>
              </a:ext>
            </a:extLst>
          </p:cNvPr>
          <p:cNvSpPr>
            <a:spLocks noGrp="1"/>
          </p:cNvSpPr>
          <p:nvPr/>
        </p:nvSpPr>
        <p:spPr>
          <a:xfrm>
            <a:off x="600075" y="2038350"/>
            <a:ext cx="4905375" cy="1181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درباره تغذیه در نوجوانی</a:t>
            </a:r>
          </a:p>
          <a:p>
            <a:pPr algn="r" rtl="1">
              <a:defRPr sz="2100" b="1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700" b="1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یک مطلب مفید پیدا کنید.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AC4E74-76CA-47AB-9FEC-FAF84D529591}"/>
              </a:ext>
            </a:extLst>
          </p:cNvPr>
          <p:cNvSpPr>
            <a:spLocks noGrp="1"/>
          </p:cNvSpPr>
          <p:nvPr/>
        </p:nvSpPr>
        <p:spPr>
          <a:xfrm>
            <a:off x="600075" y="3705225"/>
            <a:ext cx="4905375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025" b="0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عنوان و نشانی منبع را</a:t>
            </a:r>
          </a:p>
          <a:p>
            <a:pPr algn="r" rtl="1">
              <a:defRPr sz="2025" b="0">
                <a:solidFill>
                  <a:srgbClr val="087F7B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006C6F"/>
                </a:solidFill>
                <a:latin typeface="B Nazanin"/>
                <a:ea typeface="B Nazanin"/>
                <a:cs typeface="B Nazanin" panose="00000400000000000000" pitchFamily="2" charset="-78"/>
              </a:rPr>
              <a:t>یادداشت کنید.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6725EE-3283-4093-B385-3900568AF4FD}"/>
              </a:ext>
            </a:extLst>
          </p:cNvPr>
          <p:cNvSpPr>
            <a:spLocks noGrp="1"/>
          </p:cNvSpPr>
          <p:nvPr/>
        </p:nvSpPr>
        <p:spPr>
          <a:xfrm>
            <a:off x="600075" y="4905375"/>
            <a:ext cx="49053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95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یک نکته تازه را با کلاس</a:t>
            </a:r>
          </a:p>
          <a:p>
            <a:pPr algn="r" rtl="1">
              <a:defRPr sz="1950" b="0">
                <a:solidFill>
                  <a:srgbClr val="153D4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123845"/>
                </a:solidFill>
                <a:latin typeface="B Nazanin"/>
                <a:ea typeface="B Nazanin"/>
                <a:cs typeface="B Nazanin" panose="00000400000000000000" pitchFamily="2" charset="-78"/>
              </a:rPr>
              <a:t>در میان بگذارید.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8B3CE2-619B-4204-B19C-8666B2CB09C8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14 / 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6BF773-837F-41C0-9A52-D0F2D66B39A8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617177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486067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۲۳</a:t>
            </a:r>
          </a:p>
        </p:txBody>
      </p:sp>
    </p:spTree>
    <p:extLst>
      <p:ext uri="{BB962C8B-B14F-4D97-AF65-F5344CB8AC3E}">
        <p14:creationId xmlns:p14="http://schemas.microsoft.com/office/powerpoint/2010/main" val="8980236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F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FF1D91-9A40-473D-97BD-21497853B778}"/>
              </a:ext>
            </a:extLst>
          </p:cNvPr>
          <p:cNvSpPr>
            <a:spLocks noGrp="1"/>
          </p:cNvSpPr>
          <p:nvPr/>
        </p:nvSpPr>
        <p:spPr>
          <a:xfrm>
            <a:off x="790575" y="600075"/>
            <a:ext cx="105727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3450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4100" b="1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خودارزیابی پایانی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6B6F51-8417-4333-9F3C-FF3D942103DC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103822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325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3000" b="0" lang="fa-IR">
                <a:solidFill>
                  <a:srgbClr val="FFFAF6"/>
                </a:solidFill>
                <a:latin typeface="Tahoma"/>
                <a:ea typeface="B Nazanin"/>
                <a:cs typeface="B Nazanin" panose="00000400000000000000" pitchFamily="2" charset="-78"/>
              </a:rPr>
              <a:t>می‌توانم کاربردهای ICT را توضیح دهم؟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9D7503-ADF7-46CD-B4F5-87FD34B5F548}"/>
              </a:ext>
            </a:extLst>
          </p:cNvPr>
          <p:cNvSpPr>
            <a:spLocks noGrp="1"/>
          </p:cNvSpPr>
          <p:nvPr/>
        </p:nvSpPr>
        <p:spPr>
          <a:xfrm>
            <a:off x="819150" y="3000375"/>
            <a:ext cx="10382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250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می‌توانم پرونده‌ای بسازم، نام‌گذاری و ذخیره کنم؟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394E74-414A-40EF-A79B-C384535505E9}"/>
              </a:ext>
            </a:extLst>
          </p:cNvPr>
          <p:cNvSpPr>
            <a:spLocks noGrp="1"/>
          </p:cNvSpPr>
          <p:nvPr/>
        </p:nvSpPr>
        <p:spPr>
          <a:xfrm>
            <a:off x="819150" y="4095750"/>
            <a:ext cx="103822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2175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sz="2700" b="0" lang="fa-IR">
                <a:solidFill>
                  <a:srgbClr val="FFFAF6"/>
                </a:solidFill>
                <a:latin typeface="B Nazanin"/>
                <a:ea typeface="B Nazanin"/>
                <a:cs typeface="B Nazanin" panose="00000400000000000000" pitchFamily="2" charset="-78"/>
              </a:rPr>
              <a:t>هنگام کار با رایانه، ایمنی و نشستن درست را رعایت می‌کنم؟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AF6637-FA5E-44AB-9E97-54173C39A6BD}"/>
              </a:ext>
            </a:extLst>
          </p:cNvPr>
          <p:cNvSpPr>
            <a:spLocks noGrp="1"/>
          </p:cNvSpPr>
          <p:nvPr/>
        </p:nvSpPr>
        <p:spPr>
          <a:xfrm>
            <a:off x="819150" y="5514975"/>
            <a:ext cx="10382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875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24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یک مهارت که یاد گرفتم: ...............................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F327F-6168-474C-8C65-381A70C76B73}"/>
              </a:ext>
            </a:extLst>
          </p:cNvPr>
          <p:cNvSpPr>
            <a:spLocks noGrp="1"/>
          </p:cNvSpPr>
          <p:nvPr/>
        </p:nvSpPr>
        <p:spPr>
          <a:xfrm>
            <a:off x="542925" y="6334125"/>
            <a:ext cx="1524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125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1500" b="0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15 / 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451308-8F59-4FEA-A821-D8E31BBBD3E9}"/>
              </a:ext>
            </a:extLst>
          </p:cNvPr>
          <p:cNvSpPr>
            <a:spLocks noGrp="1"/>
          </p:cNvSpPr>
          <p:nvPr/>
        </p:nvSpPr>
        <p:spPr>
          <a:xfrm>
            <a:off x="7572375" y="6334125"/>
            <a:ext cx="40005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 rtlCol="1">
            <a:noAutofit/>
          </a:bodyPr>
          <a:lstStyle/>
          <a:p>
            <a:pPr algn="r" rtl="1">
              <a:defRPr sz="1125" b="0">
                <a:solidFill>
                  <a:srgbClr val="B9DAD9"/>
                </a:solidFill>
                <a:latin typeface="B Nazanin"/>
                <a:ea typeface="B Nazanin"/>
                <a:cs typeface="B Nazanin"/>
              </a:defRPr>
            </a:pPr>
            <a:r>
              <a:rPr sz="1500" b="0" lang="fa-IR">
                <a:solidFill>
                  <a:srgbClr val="D5EFE8"/>
                </a:solidFill>
                <a:latin typeface="B Nazanin"/>
                <a:ea typeface="B Nazanin"/>
                <a:cs typeface="B Nazanin" panose="00000400000000000000" pitchFamily="2" charset="-78"/>
              </a:rPr>
              <a:t>کتاب کار و فناوری، ص ۲۴</a:t>
            </a:r>
          </a:p>
        </p:txBody>
      </p:sp>
    </p:spTree>
    <p:extLst>
      <p:ext uri="{BB962C8B-B14F-4D97-AF65-F5344CB8AC3E}">
        <p14:creationId xmlns:p14="http://schemas.microsoft.com/office/powerpoint/2010/main" val="4440923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1466</Words>
  <Application>Microsoft Office PowerPoint</Application>
  <DocSecurity>0</DocSecurity>
  <PresentationFormat>Widescreen</PresentationFormat>
  <Paragraphs>152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Tahoma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arka</cp:lastModifiedBy>
  <cp:revision>2</cp:revision>
  <dcterms:created xsi:type="dcterms:W3CDTF">2026-10-01T19:46:29Z</dcterms:created>
  <dcterms:modified xsi:type="dcterms:W3CDTF">2026-10-01T19:56:15Z</dcterms:modified>
</cp:coreProperties>
</file>