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۶ تا ۱۲ از فایل C707_2.pdf.</a:t>
            </a:r>
          </a:p>
          <a:p>
            <a:r>
              <a:t>راهنمای تدریس: درس را با این پرسش آغاز کنید: «امروز چه کاری انجام دادید که به نفع فرد دیگری بود؟» پاسخ‌ها را به مفهوم مسئولیت پیوند دهید.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۶ از فایل C707_2.pdf.</a:t>
            </a:r>
          </a:p>
          <a:p>
            <a:r>
              <a:t>راهنمای تدریس: از دانش‌آموزان مثال‌های دوطرفه بگیرید؛ حق استفاده از مدرسه با مراقبت از امکانات آن همراه است.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۶ از فایل C707_2.pdf.</a:t>
            </a:r>
          </a:p>
          <a:p>
            <a:r>
              <a:t>راهنمای تدریس: تعریف کتاب را آرام بخوانید. از کلاس بخواهید یک وظیفهٔ روزانهٔ خود را نام ببرد.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۶ از فایل C707_2.pdf.</a:t>
            </a:r>
          </a:p>
          <a:p>
            <a:r>
              <a:t>راهنمای تدریس: فعالیت اول کتاب دربارهٔ آقای مسعودی را اجرا کنید. نقش‌ها را روی تخته بنویسید و پاسخ‌ها را از دانش‌آموزان بگیرید.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۷ از فایل C707_2.pdf.</a:t>
            </a:r>
          </a:p>
          <a:p>
            <a:r>
              <a:t>راهنمای تدریس: کتاب شکرگزاری را شناخت ارزش نعمت‌ها و استفادهٔ درست از آن‌ها می‌داند. فرصت دهید هر دانش‌آموز یک نمونه بگوید.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۷ از فایل C707_2.pdf.</a:t>
            </a:r>
          </a:p>
          <a:p>
            <a:r>
              <a:t>راهنمای تدریس: در بخش مراقبت از بدن، کتاب به تغذیه، نظافت، خواب، ورزش و پرهیز از خطر اشاره می‌کند. از دانش‌آموزان یک نمونهٔ عملی بخواهید.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۷ از فایل C707_2.pdf.</a:t>
            </a:r>
          </a:p>
          <a:p>
            <a:r>
              <a:t>راهنمای تدریس: تأکید کنید مسئولیت در برابر خود فقط سلامت جسم نیست. کتاب شناخت استعداد و مراقبت از گفتار و رفتار را هم آورده است.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۸ و ۹ از فایل C707_2.pdf.</a:t>
            </a:r>
          </a:p>
          <a:p>
            <a:r>
              <a:t>راهنمای تدریس: فعالیت پیمان‌نامهٔ سلامت کتاب را در کلاس انجام دهید. هر دانش‌آموز یک تعهد واقعی و قابل اجرا بنویسد.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۸ از فایل C707_2.pdf.</a:t>
            </a:r>
          </a:p>
          <a:p>
            <a:r>
              <a:t>راهنمای تدریس: پاسخ‌ها را به موقعیت واقعی خانه پیوند دهید. بر همکاری و احترام دوطرفه تمرکز کنید.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۸ از فایل C707_2.pdf.</a:t>
            </a:r>
          </a:p>
          <a:p>
            <a:r>
              <a:t>راهنمای تدریس: در متن کتاب، رعایت نظم، یادگیری، انجام تکلیف، کمک به هم‌کلاسی و مراقبت از اموال مدرسه آمده است.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۹ از فایل C707_2.pdf.</a:t>
            </a:r>
          </a:p>
          <a:p>
            <a:r>
              <a:t>راهنمای تدریس: کتاب به همکاری با اهالی محل، کمک هنگام حوادث و تلاش برای کشور اشاره می‌کند. نمونه‌های متناسب با زندگی دانش‌آموزان بگیرید.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۹ تا ۱۱ از فایل C707_2.pdf.</a:t>
            </a:r>
          </a:p>
          <a:p>
            <a:r>
              <a:t>راهنمای تدریس: از دانش‌آموزان بپرسید در چه برنامه‌ای مشارکت کرده‌اند و چه آموخته‌اند. کتاب فعالیت‌های تشکیلاتی و نمونهٔ شهید حسین فهمیده را مطرح می‌کند.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۱۱ از فایل C707_2.pdf.</a:t>
            </a:r>
          </a:p>
          <a:p>
            <a:r>
              <a:t>راهنمای تدریس: کتاب به پاکیزگی، آسیب نرساندن به محیط، احترام به زیستگاه حیوانات و کاشت نهال اشاره می‌کند.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۱۲ از فایل C707_2.pdf.</a:t>
            </a:r>
          </a:p>
          <a:p>
            <a:r>
              <a:t>راهنمای تدریس: واژه‌ها را با مثال‌های کوتاه از زندگی دانش‌آموزان مرور کنید. صفحهٔ ۱۲ کتاب برای این پنج تعریف استفاده شده است.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منبع: کتاب مطالعات اجتماعی، پایهٔ هفتم، درس ۲ «من مسئول هستم»، صفحهٔ چاپی ۶ تا ۱۲ از فایل C707_2.pdf.</a:t>
            </a:r>
          </a:p>
          <a:p>
            <a:r>
              <a:t>راهنمای تدریس: پایان درس: سه پاسخ کوتاه بخواهید. طبق صفحهٔ ۱۲ کتاب، اگر دانش‌آموز احساس کرد حقی در خانه یا مدرسه نادیده گرفته می‌شود، با راهنمایی معلم می‌تواند به مشاور مدرسه مراجعه کند.</a:t>
            </a:r>
          </a:p>
          <a:p>
            <a:r>
              <a:t>تصویر: تصویرسازی تولیدشده برای این ارائه، در صورت وجود.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2685D77-EC36-448A-82C2-0C3F1D506904}"/>
              </a:ext>
            </a:extLst>
          </p:cNvPr>
          <p:cNvSpPr>
            <a:spLocks noGrp="1"/>
          </p:cNvSpPr>
          <p:nvPr/>
        </p:nvSpPr>
        <p:spPr>
          <a:xfrm>
            <a:off x="647700" y="1609725"/>
            <a:ext cx="542925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697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697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من مسئول هستم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3BCBB6-36E5-430F-9222-8DB5B5E5CB38}"/>
              </a:ext>
            </a:extLst>
          </p:cNvPr>
          <p:cNvSpPr>
            <a:spLocks noGrp="1"/>
          </p:cNvSpPr>
          <p:nvPr/>
        </p:nvSpPr>
        <p:spPr>
          <a:xfrm>
            <a:off x="723900" y="2867025"/>
            <a:ext cx="581025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مطالعات اجتماعی | پایه هفتم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FA1BDA-939F-4D5F-B802-35A1BCCFD655}"/>
              </a:ext>
            </a:extLst>
          </p:cNvPr>
          <p:cNvSpPr>
            <a:spLocks noGrp="1"/>
          </p:cNvSpPr>
          <p:nvPr/>
        </p:nvSpPr>
        <p:spPr>
          <a:xfrm>
            <a:off x="723900" y="3581400"/>
            <a:ext cx="581025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9C4F45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9C4F45"/>
                </a:solidFill>
                <a:latin typeface="B Nazanin"/>
                <a:ea typeface="B Nazanin"/>
                <a:cs typeface="B Nazanin"/>
              </a:rPr>
              <a:t>درس دوم، صفحه‌های ۶ تا ۱۲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365E6F-95B0-4401-B0E7-D19E85F87A5F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64318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3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D8F52FC-F633-4596-9E72-FB5EAD5E15CA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حق و مسئولیت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975DD1C-B825-47A9-8384-D3B7E8A4EA96}"/>
              </a:ext>
            </a:extLst>
          </p:cNvPr>
          <p:cNvSpPr>
            <a:spLocks noGrp="1"/>
          </p:cNvSpPr>
          <p:nvPr/>
        </p:nvSpPr>
        <p:spPr>
          <a:xfrm>
            <a:off x="7105650" y="1781175"/>
            <a:ext cx="43434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همان‌طور که من حق دارم، دیگران هم حق دارند.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25ED0B-C2D6-48A7-838B-294527768D29}"/>
              </a:ext>
            </a:extLst>
          </p:cNvPr>
          <p:cNvSpPr>
            <a:spLocks noGrp="1"/>
          </p:cNvSpPr>
          <p:nvPr/>
        </p:nvSpPr>
        <p:spPr>
          <a:xfrm>
            <a:off x="7105650" y="2857500"/>
            <a:ext cx="43434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750" b="1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750" b="1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هر حق، وظیفه‌ای همراه خود دارد.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80D4DC-3E88-4D25-A034-C7DDDE4F533E}"/>
              </a:ext>
            </a:extLst>
          </p:cNvPr>
          <p:cNvSpPr>
            <a:spLocks noGrp="1"/>
          </p:cNvSpPr>
          <p:nvPr/>
        </p:nvSpPr>
        <p:spPr>
          <a:xfrm>
            <a:off x="7019925" y="5267325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C10C69-0259-4207-8D84-59BD3F5FBD96}"/>
              </a:ext>
            </a:extLst>
          </p:cNvPr>
          <p:cNvSpPr>
            <a:spLocks noGrp="1"/>
          </p:cNvSpPr>
          <p:nvPr/>
        </p:nvSpPr>
        <p:spPr>
          <a:xfrm>
            <a:off x="7181850" y="5305425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پرسش: اگر حق یادگیری دارم، وظیفه‌ام چیست؟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102FA4-4BA5-43CC-AF16-8CCD8047EA12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5685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E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B4E4720-AAE0-41BA-83B0-2C1A0D2107DB}"/>
              </a:ext>
            </a:extLst>
          </p:cNvPr>
          <p:cNvSpPr>
            <a:spLocks noGrp="1"/>
          </p:cNvSpPr>
          <p:nvPr/>
        </p:nvSpPr>
        <p:spPr>
          <a:xfrm>
            <a:off x="762000" y="695325"/>
            <a:ext cx="10668000" cy="790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700" b="1">
                <a:solidFill>
                  <a:srgbClr val="F9F5EA"/>
                </a:solidFill>
                <a:latin typeface="B Nazanin"/>
                <a:ea typeface="B Nazanin"/>
                <a:cs typeface="B Nazanin"/>
              </a:defRPr>
            </a:pPr>
            <a:r>
              <a:rPr lang="fa-IR" sz="5700" b="1" dirty="0">
                <a:solidFill>
                  <a:srgbClr val="F9F5EA"/>
                </a:solidFill>
                <a:latin typeface="B Nazanin"/>
                <a:ea typeface="B Nazanin"/>
                <a:cs typeface="B Nazanin"/>
              </a:rPr>
              <a:t>مسئولیت یعنی چه؟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83E733-7729-47E2-B2C1-05C26EC67FE6}"/>
              </a:ext>
            </a:extLst>
          </p:cNvPr>
          <p:cNvSpPr>
            <a:spLocks noGrp="1"/>
          </p:cNvSpPr>
          <p:nvPr/>
        </p:nvSpPr>
        <p:spPr>
          <a:xfrm>
            <a:off x="914400" y="2247900"/>
            <a:ext cx="10287000" cy="1762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FFFFFF"/>
                </a:solidFill>
                <a:latin typeface="B Nazanin"/>
                <a:ea typeface="B Nazanin"/>
                <a:cs typeface="B Nazanin"/>
              </a:rPr>
              <a:t>وظایفی که بر عهده ماست و انتظار می‌رود آن‌ها را انجام دهیم.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61D8F5-FD93-4737-9C46-EEB6F7841A1B}"/>
              </a:ext>
            </a:extLst>
          </p:cNvPr>
          <p:cNvSpPr>
            <a:spLocks noGrp="1"/>
          </p:cNvSpPr>
          <p:nvPr/>
        </p:nvSpPr>
        <p:spPr>
          <a:xfrm>
            <a:off x="914400" y="4648200"/>
            <a:ext cx="102870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675" b="0">
                <a:solidFill>
                  <a:srgbClr val="E6D7C4"/>
                </a:solidFill>
                <a:latin typeface="B Nazanin"/>
                <a:ea typeface="B Nazanin"/>
                <a:cs typeface="B Nazanin"/>
              </a:defRPr>
            </a:pPr>
            <a:r>
              <a:rPr lang="fa-IR" sz="3675" b="0" dirty="0">
                <a:solidFill>
                  <a:srgbClr val="E6D7C4"/>
                </a:solidFill>
                <a:latin typeface="B Nazanin"/>
                <a:ea typeface="B Nazanin"/>
                <a:cs typeface="B Nazanin"/>
              </a:rPr>
              <a:t>کسی که وظایفش را خوب انجام می‌دهد، مسئولیت‌پذیر است.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152018-CBD4-4DC8-8900-A6D87E28A660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E9DED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E9DED0"/>
                </a:solidFill>
                <a:latin typeface="B Nazanin"/>
                <a:ea typeface="B Nazanin"/>
                <a:cs typeface="B Nazanin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950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7DBD51-53CE-42CE-A8E8-7ACEE997254C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F420B3-85C6-4808-80B0-DD2E97D72B87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هر نقش، وظیفه‌ای دارد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886453-4BEC-4CD9-B6BF-E07BDEA03DA9}"/>
              </a:ext>
            </a:extLst>
          </p:cNvPr>
          <p:cNvSpPr>
            <a:spLocks noGrp="1"/>
          </p:cNvSpPr>
          <p:nvPr/>
        </p:nvSpPr>
        <p:spPr>
          <a:xfrm>
            <a:off x="7105650" y="1790700"/>
            <a:ext cx="4343400" cy="1352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یک نفر ممکن است هم‌زمان پدر، همسر، پزشک، فرزند و همسایه باشد.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88E45-8958-4BF5-8D26-17A00FB03D75}"/>
              </a:ext>
            </a:extLst>
          </p:cNvPr>
          <p:cNvSpPr>
            <a:spLocks noGrp="1"/>
          </p:cNvSpPr>
          <p:nvPr/>
        </p:nvSpPr>
        <p:spPr>
          <a:xfrm>
            <a:off x="7105650" y="3314700"/>
            <a:ext cx="43434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1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1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وظیفه او در هر نقش یکسان نیست.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2F66B-12F7-40E5-B8F3-B10B1E088722}"/>
              </a:ext>
            </a:extLst>
          </p:cNvPr>
          <p:cNvSpPr>
            <a:spLocks noGrp="1"/>
          </p:cNvSpPr>
          <p:nvPr/>
        </p:nvSpPr>
        <p:spPr>
          <a:xfrm>
            <a:off x="7019925" y="5248275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A1EB0-ABA9-42E9-81E1-7FBB8E1F076B}"/>
              </a:ext>
            </a:extLst>
          </p:cNvPr>
          <p:cNvSpPr>
            <a:spLocks noGrp="1"/>
          </p:cNvSpPr>
          <p:nvPr/>
        </p:nvSpPr>
        <p:spPr>
          <a:xfrm>
            <a:off x="7181850" y="5286375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فعالیت: یک نقش را انتخاب کنید و وظیفه‌اش را بگویید.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B07B22-602A-427E-AC61-88F4784F4649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6624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E1D64A8-F7F1-4E3F-8E1B-54653DA745AE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5392C-31A9-4A44-943B-A5A94F7E7F49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برابر خداوند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44D7DD-5CBE-4FA4-847F-1332448DAF84}"/>
              </a:ext>
            </a:extLst>
          </p:cNvPr>
          <p:cNvSpPr>
            <a:spLocks noGrp="1"/>
          </p:cNvSpPr>
          <p:nvPr/>
        </p:nvSpPr>
        <p:spPr>
          <a:xfrm>
            <a:off x="7105650" y="1809750"/>
            <a:ext cx="4343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نعمت‌ها را بشناسم و شکرگزار باشم.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496D15-E6FA-4C2B-A3C5-32B3E3B17280}"/>
              </a:ext>
            </a:extLst>
          </p:cNvPr>
          <p:cNvSpPr>
            <a:spLocks noGrp="1"/>
          </p:cNvSpPr>
          <p:nvPr/>
        </p:nvSpPr>
        <p:spPr>
          <a:xfrm>
            <a:off x="7105650" y="2695575"/>
            <a:ext cx="43434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از آن‌ها درست استفاده کنم و به هدر ندهم.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AAE17A-1A43-42E1-9A2D-01CCDCC3F5A3}"/>
              </a:ext>
            </a:extLst>
          </p:cNvPr>
          <p:cNvSpPr>
            <a:spLocks noGrp="1"/>
          </p:cNvSpPr>
          <p:nvPr/>
        </p:nvSpPr>
        <p:spPr>
          <a:xfrm>
            <a:off x="7105650" y="3867150"/>
            <a:ext cx="4343400" cy="990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با رفتار خوب، از فرمان‌های الهی پیروی کنم.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464232-C75C-4640-9A18-9A00758694D2}"/>
              </a:ext>
            </a:extLst>
          </p:cNvPr>
          <p:cNvSpPr>
            <a:spLocks noGrp="1"/>
          </p:cNvSpPr>
          <p:nvPr/>
        </p:nvSpPr>
        <p:spPr>
          <a:xfrm>
            <a:off x="7019925" y="5429250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9EA874-DC0E-453D-B8F4-137E0649C724}"/>
              </a:ext>
            </a:extLst>
          </p:cNvPr>
          <p:cNvSpPr>
            <a:spLocks noGrp="1"/>
          </p:cNvSpPr>
          <p:nvPr/>
        </p:nvSpPr>
        <p:spPr>
          <a:xfrm>
            <a:off x="7181850" y="5467350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گفت‌وگو: امروز بابت کدام نعمت سپاسگزارم؟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B45DE7-21FB-4FDB-A685-ADE6DB0AE5B9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2052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F57CC3-A077-4057-AA8A-43DE9F4D7E4C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7B943C-0D3C-467E-AEB2-5AA9B791B525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برابر خودم: بدنم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B8547E-5624-4345-95F1-8DBF081D4EBE}"/>
              </a:ext>
            </a:extLst>
          </p:cNvPr>
          <p:cNvSpPr>
            <a:spLocks noGrp="1"/>
          </p:cNvSpPr>
          <p:nvPr/>
        </p:nvSpPr>
        <p:spPr>
          <a:xfrm>
            <a:off x="7105650" y="1914525"/>
            <a:ext cx="4343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غذای مناسب و بهداشت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FB2D8A-F943-4008-A41C-234B2C4DA59D}"/>
              </a:ext>
            </a:extLst>
          </p:cNvPr>
          <p:cNvSpPr>
            <a:spLocks noGrp="1"/>
          </p:cNvSpPr>
          <p:nvPr/>
        </p:nvSpPr>
        <p:spPr>
          <a:xfrm>
            <a:off x="7105650" y="2638425"/>
            <a:ext cx="4343400" cy="552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خواب کافی و ورزش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D58DAB-6304-4DA0-9C42-7B6D4BB1D3C6}"/>
              </a:ext>
            </a:extLst>
          </p:cNvPr>
          <p:cNvSpPr>
            <a:spLocks noGrp="1"/>
          </p:cNvSpPr>
          <p:nvPr/>
        </p:nvSpPr>
        <p:spPr>
          <a:xfrm>
            <a:off x="7105650" y="3362325"/>
            <a:ext cx="43434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دوری از مواد و موقعیت‌های خطرناک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10E6B-54C9-4800-BA5F-77E3451CBDED}"/>
              </a:ext>
            </a:extLst>
          </p:cNvPr>
          <p:cNvSpPr>
            <a:spLocks noGrp="1"/>
          </p:cNvSpPr>
          <p:nvPr/>
        </p:nvSpPr>
        <p:spPr>
          <a:xfrm>
            <a:off x="7019925" y="5229225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CCEB592-6F2E-46D7-B009-C3B6D340B3B9}"/>
              </a:ext>
            </a:extLst>
          </p:cNvPr>
          <p:cNvSpPr>
            <a:spLocks noGrp="1"/>
          </p:cNvSpPr>
          <p:nvPr/>
        </p:nvSpPr>
        <p:spPr>
          <a:xfrm>
            <a:off x="7181850" y="5267325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مراقبت از بدن، یکی از وظایف مهم من است.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2C54C7-7E02-4A1B-84B1-080167F9BDB3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7443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E2246FD-8D64-42E4-B816-104E6FD1DB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57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5CDA7F-BA52-4012-8301-3842BCB08BA6}"/>
              </a:ext>
            </a:extLst>
          </p:cNvPr>
          <p:cNvSpPr>
            <a:spLocks noGrp="1"/>
          </p:cNvSpPr>
          <p:nvPr/>
        </p:nvSpPr>
        <p:spPr>
          <a:xfrm>
            <a:off x="628650" y="447675"/>
            <a:ext cx="4953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465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465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برابر خودم: رشد و رفتار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A829AF-4D61-4A12-BF05-742F433718A8}"/>
              </a:ext>
            </a:extLst>
          </p:cNvPr>
          <p:cNvSpPr>
            <a:spLocks noGrp="1"/>
          </p:cNvSpPr>
          <p:nvPr/>
        </p:nvSpPr>
        <p:spPr>
          <a:xfrm>
            <a:off x="638175" y="1724025"/>
            <a:ext cx="49530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استعدادهایم را کشف و تقویت می‌کنم.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EA4606-99A0-43BB-BB83-2EAF218B664F}"/>
              </a:ext>
            </a:extLst>
          </p:cNvPr>
          <p:cNvSpPr>
            <a:spLocks noGrp="1"/>
          </p:cNvSpPr>
          <p:nvPr/>
        </p:nvSpPr>
        <p:spPr>
          <a:xfrm>
            <a:off x="638175" y="2771775"/>
            <a:ext cx="495300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مراقب گفتار و کردارم هستم.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AB8F25-F0E1-436D-BCCF-F0EFBE0A5BD0}"/>
              </a:ext>
            </a:extLst>
          </p:cNvPr>
          <p:cNvSpPr>
            <a:spLocks noGrp="1"/>
          </p:cNvSpPr>
          <p:nvPr/>
        </p:nvSpPr>
        <p:spPr>
          <a:xfrm>
            <a:off x="638175" y="3743325"/>
            <a:ext cx="4953000" cy="1047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دروغ و غیبت، به خودم و دیگران آسیب می‌زند.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7EA5C3-E30F-4805-A92B-6F52D56D2D92}"/>
              </a:ext>
            </a:extLst>
          </p:cNvPr>
          <p:cNvSpPr>
            <a:spLocks noGrp="1"/>
          </p:cNvSpPr>
          <p:nvPr/>
        </p:nvSpPr>
        <p:spPr>
          <a:xfrm>
            <a:off x="561975" y="5553075"/>
            <a:ext cx="5124450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F09AEF-D404-46ED-90CE-C871E8EC8C91}"/>
              </a:ext>
            </a:extLst>
          </p:cNvPr>
          <p:cNvSpPr>
            <a:spLocks noGrp="1"/>
          </p:cNvSpPr>
          <p:nvPr/>
        </p:nvSpPr>
        <p:spPr>
          <a:xfrm>
            <a:off x="723900" y="5591175"/>
            <a:ext cx="48006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پرسش: برای رشد یک استعداد، این هفته چه می‌کنی؟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034EEC-E057-4CC2-B056-4B6F32151A14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7969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388D8DD-81AA-4032-B6E7-4AC764AF3DA2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D56EED-C7FB-4A71-8E36-30B675008017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پیمان سلامتی من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A0A5B0-02BF-4947-BBB0-B8CC4A8B890D}"/>
              </a:ext>
            </a:extLst>
          </p:cNvPr>
          <p:cNvSpPr>
            <a:spLocks noGrp="1"/>
          </p:cNvSpPr>
          <p:nvPr/>
        </p:nvSpPr>
        <p:spPr>
          <a:xfrm>
            <a:off x="7105650" y="1781175"/>
            <a:ext cx="434340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یک کار کوچک و شدنی انتخاب می‌کنم.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B6D27A-BD05-45C3-9658-09FA9E1DA379}"/>
              </a:ext>
            </a:extLst>
          </p:cNvPr>
          <p:cNvSpPr>
            <a:spLocks noGrp="1"/>
          </p:cNvSpPr>
          <p:nvPr/>
        </p:nvSpPr>
        <p:spPr>
          <a:xfrm>
            <a:off x="7105650" y="2714625"/>
            <a:ext cx="43434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675" b="1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675" b="1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می‌نویسم: «من قول می‌دهم…»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6A7631-4372-43D4-9BAE-B993FC69C468}"/>
              </a:ext>
            </a:extLst>
          </p:cNvPr>
          <p:cNvSpPr>
            <a:spLocks noGrp="1"/>
          </p:cNvSpPr>
          <p:nvPr/>
        </p:nvSpPr>
        <p:spPr>
          <a:xfrm>
            <a:off x="7105650" y="3695700"/>
            <a:ext cx="43434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برای انجام آن زمان مشخص می‌گذارم.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FC8B3F-A84A-41DD-98A3-35E31EB7C062}"/>
              </a:ext>
            </a:extLst>
          </p:cNvPr>
          <p:cNvSpPr>
            <a:spLocks noGrp="1"/>
          </p:cNvSpPr>
          <p:nvPr/>
        </p:nvSpPr>
        <p:spPr>
          <a:xfrm>
            <a:off x="7019925" y="5391150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1EE708-732B-435D-AB63-FA6499DEEF89}"/>
              </a:ext>
            </a:extLst>
          </p:cNvPr>
          <p:cNvSpPr>
            <a:spLocks noGrp="1"/>
          </p:cNvSpPr>
          <p:nvPr/>
        </p:nvSpPr>
        <p:spPr>
          <a:xfrm>
            <a:off x="7181850" y="5429250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نمونه: هر روز چند دقیقه پیاده‌روی می‌کنم.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F5F5A58-43DF-4878-8805-F6F03FD4E60D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50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A2DDF2-D937-4852-844C-72A417B85C9B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EA7D72-B72E-4E8F-8BB8-F0951F14E0F1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خانواده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4A729B-FF94-4010-9597-1598C93083B8}"/>
              </a:ext>
            </a:extLst>
          </p:cNvPr>
          <p:cNvSpPr>
            <a:spLocks noGrp="1"/>
          </p:cNvSpPr>
          <p:nvPr/>
        </p:nvSpPr>
        <p:spPr>
          <a:xfrm>
            <a:off x="7105650" y="1781175"/>
            <a:ext cx="43434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در کارهای خانه همکاری می‌کنم.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01D294-3957-4F35-B927-F7F8E6FE5B91}"/>
              </a:ext>
            </a:extLst>
          </p:cNvPr>
          <p:cNvSpPr>
            <a:spLocks noGrp="1"/>
          </p:cNvSpPr>
          <p:nvPr/>
        </p:nvSpPr>
        <p:spPr>
          <a:xfrm>
            <a:off x="7105650" y="2676525"/>
            <a:ext cx="4343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به اعضای خانواده احترام می‌گذارم.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565508-DEA9-4DC2-B223-C299D2000393}"/>
              </a:ext>
            </a:extLst>
          </p:cNvPr>
          <p:cNvSpPr>
            <a:spLocks noGrp="1"/>
          </p:cNvSpPr>
          <p:nvPr/>
        </p:nvSpPr>
        <p:spPr>
          <a:xfrm>
            <a:off x="7105650" y="3667125"/>
            <a:ext cx="4343400" cy="1009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وظیفه خودم را بر دوش دیگران نمی‌گذارم.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30AA28-D4A5-4D5D-9303-92B7835E4808}"/>
              </a:ext>
            </a:extLst>
          </p:cNvPr>
          <p:cNvSpPr>
            <a:spLocks noGrp="1"/>
          </p:cNvSpPr>
          <p:nvPr/>
        </p:nvSpPr>
        <p:spPr>
          <a:xfrm>
            <a:off x="7019925" y="5419725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5B2183-97D1-471F-B648-D0DBA8A61AC2}"/>
              </a:ext>
            </a:extLst>
          </p:cNvPr>
          <p:cNvSpPr>
            <a:spLocks noGrp="1"/>
          </p:cNvSpPr>
          <p:nvPr/>
        </p:nvSpPr>
        <p:spPr>
          <a:xfrm>
            <a:off x="7181850" y="5457825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فکر کن: امروز چه کمکی می‌توانی بکنی؟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1454BC-100E-4264-B64C-9303894AAE07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08372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742015-11D5-45EC-9E5E-4F46889F0C34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B1A2A2-66B7-468A-9076-B3068C556DCE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مدرسه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D26F258-113E-44BD-97B6-4C75E44119F1}"/>
              </a:ext>
            </a:extLst>
          </p:cNvPr>
          <p:cNvSpPr>
            <a:spLocks noGrp="1"/>
          </p:cNvSpPr>
          <p:nvPr/>
        </p:nvSpPr>
        <p:spPr>
          <a:xfrm>
            <a:off x="7105650" y="1676400"/>
            <a:ext cx="43434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درس‌ها و تکالیفم را به‌موقع انجام می‌دهم.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A0AC09-F454-4D23-986C-502244A419DF}"/>
              </a:ext>
            </a:extLst>
          </p:cNvPr>
          <p:cNvSpPr>
            <a:spLocks noGrp="1"/>
          </p:cNvSpPr>
          <p:nvPr/>
        </p:nvSpPr>
        <p:spPr>
          <a:xfrm>
            <a:off x="7105650" y="2752725"/>
            <a:ext cx="43434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با معلم و هم‌کلاسی‌ها محترمانه رفتار می‌کنم.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935DA4-4851-45D8-BEFC-EAF843A36AC8}"/>
              </a:ext>
            </a:extLst>
          </p:cNvPr>
          <p:cNvSpPr>
            <a:spLocks noGrp="1"/>
          </p:cNvSpPr>
          <p:nvPr/>
        </p:nvSpPr>
        <p:spPr>
          <a:xfrm>
            <a:off x="7105650" y="3876675"/>
            <a:ext cx="4343400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از وسایل مشترک مدرسه نگهداری می‌کنم.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043923-010F-4E97-92A9-8EA8A0DB7407}"/>
              </a:ext>
            </a:extLst>
          </p:cNvPr>
          <p:cNvSpPr>
            <a:spLocks noGrp="1"/>
          </p:cNvSpPr>
          <p:nvPr/>
        </p:nvSpPr>
        <p:spPr>
          <a:xfrm>
            <a:off x="7019925" y="5410200"/>
            <a:ext cx="4505325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D212AA-463F-43E4-963C-353BCCB57214}"/>
              </a:ext>
            </a:extLst>
          </p:cNvPr>
          <p:cNvSpPr>
            <a:spLocks noGrp="1"/>
          </p:cNvSpPr>
          <p:nvPr/>
        </p:nvSpPr>
        <p:spPr>
          <a:xfrm>
            <a:off x="7181850" y="5448300"/>
            <a:ext cx="4181475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فعالیت: یک نمونه از مسئولیت امروزت در مدرسه را بگو.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24B29FE-0210-4603-8F27-0FB4E8F65692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915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B88D4A-70D5-46CD-A0AB-47D9A4ECF2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57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5AAC71-E048-4757-B0C0-8C431E5A44EC}"/>
              </a:ext>
            </a:extLst>
          </p:cNvPr>
          <p:cNvSpPr>
            <a:spLocks noGrp="1"/>
          </p:cNvSpPr>
          <p:nvPr/>
        </p:nvSpPr>
        <p:spPr>
          <a:xfrm>
            <a:off x="628650" y="447675"/>
            <a:ext cx="4953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محله و کشور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9D47C34-23C8-4E24-9CE3-8040919039A1}"/>
              </a:ext>
            </a:extLst>
          </p:cNvPr>
          <p:cNvSpPr>
            <a:spLocks noGrp="1"/>
          </p:cNvSpPr>
          <p:nvPr/>
        </p:nvSpPr>
        <p:spPr>
          <a:xfrm>
            <a:off x="638175" y="1733550"/>
            <a:ext cx="49530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پاکیزگی و آرامش محله را حفظ می‌کنم.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8DCAF-39D6-4660-BB95-F6AD8FF335F9}"/>
              </a:ext>
            </a:extLst>
          </p:cNvPr>
          <p:cNvSpPr>
            <a:spLocks noGrp="1"/>
          </p:cNvSpPr>
          <p:nvPr/>
        </p:nvSpPr>
        <p:spPr>
          <a:xfrm>
            <a:off x="638175" y="2743200"/>
            <a:ext cx="49530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در هنگام حوادث، برای کمک به دیگران آماده‌ام.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CE4627-7DC6-4D68-B38E-BC92407FAF38}"/>
              </a:ext>
            </a:extLst>
          </p:cNvPr>
          <p:cNvSpPr>
            <a:spLocks noGrp="1"/>
          </p:cNvSpPr>
          <p:nvPr/>
        </p:nvSpPr>
        <p:spPr>
          <a:xfrm>
            <a:off x="638175" y="3981450"/>
            <a:ext cx="4953000" cy="9620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برای آبادانی و پیشرفت کشور تلاش می‌کنم.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93359C-24D5-4043-BA69-B5C7D1D8349F}"/>
              </a:ext>
            </a:extLst>
          </p:cNvPr>
          <p:cNvSpPr>
            <a:spLocks noGrp="1"/>
          </p:cNvSpPr>
          <p:nvPr/>
        </p:nvSpPr>
        <p:spPr>
          <a:xfrm>
            <a:off x="561975" y="5524500"/>
            <a:ext cx="5124450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5FA46C-3614-4C5D-881A-FD121FAB049B}"/>
              </a:ext>
            </a:extLst>
          </p:cNvPr>
          <p:cNvSpPr>
            <a:spLocks noGrp="1"/>
          </p:cNvSpPr>
          <p:nvPr/>
        </p:nvSpPr>
        <p:spPr>
          <a:xfrm>
            <a:off x="723900" y="5562600"/>
            <a:ext cx="48006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گفت‌وگو: یک کار مفید برای محلهٔ ما چیست؟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90AE03-6703-482C-AE2A-F3ABB16CCBBD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8455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666E02-BB4B-4CDB-A70C-35F625D080F4}"/>
              </a:ext>
            </a:extLst>
          </p:cNvPr>
          <p:cNvSpPr>
            <a:spLocks noGrp="1"/>
          </p:cNvSpPr>
          <p:nvPr/>
        </p:nvSpPr>
        <p:spPr>
          <a:xfrm>
            <a:off x="6715125" y="0"/>
            <a:ext cx="5476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DC66A9-04E0-4FDD-92B0-E14BC9027A39}"/>
              </a:ext>
            </a:extLst>
          </p:cNvPr>
          <p:cNvSpPr>
            <a:spLocks noGrp="1"/>
          </p:cNvSpPr>
          <p:nvPr/>
        </p:nvSpPr>
        <p:spPr>
          <a:xfrm>
            <a:off x="7086600" y="447675"/>
            <a:ext cx="44767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47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47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مشارکت اجتماعی دانش‌آموزان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99D9C6-83B2-45E9-852D-462511EF5400}"/>
              </a:ext>
            </a:extLst>
          </p:cNvPr>
          <p:cNvSpPr>
            <a:spLocks noGrp="1"/>
          </p:cNvSpPr>
          <p:nvPr/>
        </p:nvSpPr>
        <p:spPr>
          <a:xfrm>
            <a:off x="7105650" y="1552575"/>
            <a:ext cx="434340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در فعالیت‌های گروهی مدرسه همکاری می‌کنیم.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72DD2E-F83B-42D9-995D-F2720E62BC9B}"/>
              </a:ext>
            </a:extLst>
          </p:cNvPr>
          <p:cNvSpPr>
            <a:spLocks noGrp="1"/>
          </p:cNvSpPr>
          <p:nvPr/>
        </p:nvSpPr>
        <p:spPr>
          <a:xfrm>
            <a:off x="7105650" y="2638425"/>
            <a:ext cx="434340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کتاب از انجمن اسلامی، بسیج دانش‌آموزی و سازمان دانش‌آموزی نام می‌برد.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AFBD75-91A0-45D0-B414-D45CEB923069}"/>
              </a:ext>
            </a:extLst>
          </p:cNvPr>
          <p:cNvSpPr>
            <a:spLocks noGrp="1"/>
          </p:cNvSpPr>
          <p:nvPr/>
        </p:nvSpPr>
        <p:spPr>
          <a:xfrm>
            <a:off x="7105650" y="4181475"/>
            <a:ext cx="43434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الگوی مسئولیت‌پذیری در متن: حسین فهمیده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806087-9EDE-4D40-947F-5C8169DF8FAF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2041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7556AB4-2022-4AE7-A7E2-51B3E9BE1BF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857875" cy="685800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293459-F681-4F62-996C-AB0B5A40B537}"/>
              </a:ext>
            </a:extLst>
          </p:cNvPr>
          <p:cNvSpPr>
            <a:spLocks noGrp="1"/>
          </p:cNvSpPr>
          <p:nvPr/>
        </p:nvSpPr>
        <p:spPr>
          <a:xfrm>
            <a:off x="628650" y="447675"/>
            <a:ext cx="495300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025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025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در برابر محیط زیست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9F3296-40B1-444F-867E-B379D8008619}"/>
              </a:ext>
            </a:extLst>
          </p:cNvPr>
          <p:cNvSpPr>
            <a:spLocks noGrp="1"/>
          </p:cNvSpPr>
          <p:nvPr/>
        </p:nvSpPr>
        <p:spPr>
          <a:xfrm>
            <a:off x="638175" y="1724025"/>
            <a:ext cx="4953000" cy="933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آب، خاک، هوا، گیاه و جانوران نعمت‌اند.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141293-B6C2-4542-A5CB-E8CE90A659DD}"/>
              </a:ext>
            </a:extLst>
          </p:cNvPr>
          <p:cNvSpPr>
            <a:spLocks noGrp="1"/>
          </p:cNvSpPr>
          <p:nvPr/>
        </p:nvSpPr>
        <p:spPr>
          <a:xfrm>
            <a:off x="638175" y="2828925"/>
            <a:ext cx="4953000" cy="771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محیط زندگی را پاکیزه نگه می‌دارم.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43DFD8-D4C2-44EE-930B-1532E3878980}"/>
              </a:ext>
            </a:extLst>
          </p:cNvPr>
          <p:cNvSpPr>
            <a:spLocks noGrp="1"/>
          </p:cNvSpPr>
          <p:nvPr/>
        </p:nvSpPr>
        <p:spPr>
          <a:xfrm>
            <a:off x="638175" y="3771900"/>
            <a:ext cx="49530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3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به زیستگاه حیوانات آسیب نمی‌زنم.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1D674-110F-4A2C-A384-D42F1A1F8278}"/>
              </a:ext>
            </a:extLst>
          </p:cNvPr>
          <p:cNvSpPr>
            <a:spLocks noGrp="1"/>
          </p:cNvSpPr>
          <p:nvPr/>
        </p:nvSpPr>
        <p:spPr>
          <a:xfrm>
            <a:off x="561975" y="5438775"/>
            <a:ext cx="5124450" cy="666750"/>
          </a:xfrm>
          <a:prstGeom prst="rect">
            <a:avLst/>
          </a:prstGeom>
          <a:solidFill>
            <a:srgbClr val="F9F5EA"/>
          </a:solidFill>
          <a:ln w="0">
            <a:noFill/>
          </a:ln>
        </p:spPr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236DE8-66C8-412C-BE97-F9BAC7550F0A}"/>
              </a:ext>
            </a:extLst>
          </p:cNvPr>
          <p:cNvSpPr>
            <a:spLocks noGrp="1"/>
          </p:cNvSpPr>
          <p:nvPr/>
        </p:nvSpPr>
        <p:spPr>
          <a:xfrm>
            <a:off x="723900" y="5476875"/>
            <a:ext cx="4800600" cy="590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270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270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نمونه: کاشت نهال و مراقبت از آن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F2D4FA-6B55-46F3-9640-29E98F85D116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07114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560463B-2E86-4580-BD56-B56506D50C98}"/>
              </a:ext>
            </a:extLst>
          </p:cNvPr>
          <p:cNvSpPr>
            <a:spLocks noGrp="1"/>
          </p:cNvSpPr>
          <p:nvPr/>
        </p:nvSpPr>
        <p:spPr>
          <a:xfrm>
            <a:off x="800100" y="466725"/>
            <a:ext cx="1057275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550" b="1">
                <a:solidFill>
                  <a:srgbClr val="0E4E53"/>
                </a:solidFill>
                <a:latin typeface="B Nazanin"/>
                <a:ea typeface="B Nazanin"/>
                <a:cs typeface="B Nazanin"/>
              </a:defRPr>
            </a:pPr>
            <a:r>
              <a:rPr lang="fa-IR" sz="5550" b="1" dirty="0">
                <a:solidFill>
                  <a:srgbClr val="0E4E53"/>
                </a:solidFill>
                <a:latin typeface="B Nazanin"/>
                <a:ea typeface="B Nazanin"/>
                <a:cs typeface="B Nazanin"/>
              </a:rPr>
              <a:t>واژه‌های کلیدی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473FBC-6361-4515-9D06-629B7961C9D8}"/>
              </a:ext>
            </a:extLst>
          </p:cNvPr>
          <p:cNvSpPr>
            <a:spLocks noGrp="1"/>
          </p:cNvSpPr>
          <p:nvPr/>
        </p:nvSpPr>
        <p:spPr>
          <a:xfrm>
            <a:off x="8858250" y="1438275"/>
            <a:ext cx="2619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1">
                <a:solidFill>
                  <a:srgbClr val="9C4F45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1" dirty="0">
                <a:solidFill>
                  <a:srgbClr val="9C4F45"/>
                </a:solidFill>
                <a:latin typeface="B Nazanin"/>
                <a:ea typeface="B Nazanin"/>
                <a:cs typeface="B Nazanin"/>
              </a:rPr>
              <a:t>حقوق طبیعی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6FB8EF4-F49C-4262-B0E3-A936323A6C45}"/>
              </a:ext>
            </a:extLst>
          </p:cNvPr>
          <p:cNvSpPr>
            <a:spLocks noGrp="1"/>
          </p:cNvSpPr>
          <p:nvPr/>
        </p:nvSpPr>
        <p:spPr>
          <a:xfrm>
            <a:off x="704850" y="1438275"/>
            <a:ext cx="7953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حقوقی که انسان از هنگام تولد دارد.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7FE25D-F564-434E-88EB-3516AFB81D51}"/>
              </a:ext>
            </a:extLst>
          </p:cNvPr>
          <p:cNvSpPr>
            <a:spLocks noGrp="1"/>
          </p:cNvSpPr>
          <p:nvPr/>
        </p:nvSpPr>
        <p:spPr>
          <a:xfrm>
            <a:off x="8858250" y="2381250"/>
            <a:ext cx="2619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1">
                <a:solidFill>
                  <a:srgbClr val="9C4F45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1" dirty="0">
                <a:solidFill>
                  <a:srgbClr val="9C4F45"/>
                </a:solidFill>
                <a:latin typeface="B Nazanin"/>
                <a:ea typeface="B Nazanin"/>
                <a:cs typeface="B Nazanin"/>
              </a:rPr>
              <a:t>نیاز مادی و معنوی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7727CF-2A1E-480D-BD01-4EE65D95F9D1}"/>
              </a:ext>
            </a:extLst>
          </p:cNvPr>
          <p:cNvSpPr>
            <a:spLocks noGrp="1"/>
          </p:cNvSpPr>
          <p:nvPr/>
        </p:nvSpPr>
        <p:spPr>
          <a:xfrm>
            <a:off x="704850" y="2381250"/>
            <a:ext cx="7953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نیاز به خوراک و پوشاک؛ نیاز به محبت و احترام.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277F3A-6F6A-40B5-B653-47D187633EF4}"/>
              </a:ext>
            </a:extLst>
          </p:cNvPr>
          <p:cNvSpPr>
            <a:spLocks noGrp="1"/>
          </p:cNvSpPr>
          <p:nvPr/>
        </p:nvSpPr>
        <p:spPr>
          <a:xfrm>
            <a:off x="8858250" y="3324225"/>
            <a:ext cx="2619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1">
                <a:solidFill>
                  <a:srgbClr val="9C4F45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1" dirty="0">
                <a:solidFill>
                  <a:srgbClr val="9C4F45"/>
                </a:solidFill>
                <a:latin typeface="B Nazanin"/>
                <a:ea typeface="B Nazanin"/>
                <a:cs typeface="B Nazanin"/>
              </a:rPr>
              <a:t>تبعه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0D9536-61B7-4781-ACFD-AEF35DBC56E6}"/>
              </a:ext>
            </a:extLst>
          </p:cNvPr>
          <p:cNvSpPr>
            <a:spLocks noGrp="1"/>
          </p:cNvSpPr>
          <p:nvPr/>
        </p:nvSpPr>
        <p:spPr>
          <a:xfrm>
            <a:off x="704850" y="3324225"/>
            <a:ext cx="7953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کسی که به یک کشور تعلق دارد و از قوانینش پیروی می‌کند.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579FA7-8919-47F2-AC69-549DB9E04DBB}"/>
              </a:ext>
            </a:extLst>
          </p:cNvPr>
          <p:cNvSpPr>
            <a:spLocks noGrp="1"/>
          </p:cNvSpPr>
          <p:nvPr/>
        </p:nvSpPr>
        <p:spPr>
          <a:xfrm>
            <a:off x="8858250" y="4267200"/>
            <a:ext cx="2619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1">
                <a:solidFill>
                  <a:srgbClr val="9C4F45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1" dirty="0">
                <a:solidFill>
                  <a:srgbClr val="9C4F45"/>
                </a:solidFill>
                <a:latin typeface="B Nazanin"/>
                <a:ea typeface="B Nazanin"/>
                <a:cs typeface="B Nazanin"/>
              </a:rPr>
              <a:t>توان مالی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1A3A21-7D60-47D3-8E77-CA604A02CB6C}"/>
              </a:ext>
            </a:extLst>
          </p:cNvPr>
          <p:cNvSpPr>
            <a:spLocks noGrp="1"/>
          </p:cNvSpPr>
          <p:nvPr/>
        </p:nvSpPr>
        <p:spPr>
          <a:xfrm>
            <a:off x="704850" y="4267200"/>
            <a:ext cx="7953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مقدار پولی که فرد می‌تواند برای نیازهایش بپردازد.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1A3DBD-DAC3-429F-BD60-F0CB9D2E1220}"/>
              </a:ext>
            </a:extLst>
          </p:cNvPr>
          <p:cNvSpPr>
            <a:spLocks noGrp="1"/>
          </p:cNvSpPr>
          <p:nvPr/>
        </p:nvSpPr>
        <p:spPr>
          <a:xfrm>
            <a:off x="8858250" y="5210175"/>
            <a:ext cx="2619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525" b="1">
                <a:solidFill>
                  <a:srgbClr val="9C4F45"/>
                </a:solidFill>
                <a:latin typeface="B Nazanin"/>
                <a:ea typeface="B Nazanin"/>
                <a:cs typeface="B Nazanin"/>
              </a:defRPr>
            </a:pPr>
            <a:r>
              <a:rPr lang="fa-IR" sz="3525" b="1" dirty="0">
                <a:solidFill>
                  <a:srgbClr val="9C4F45"/>
                </a:solidFill>
                <a:latin typeface="B Nazanin"/>
                <a:ea typeface="B Nazanin"/>
                <a:cs typeface="B Nazanin"/>
              </a:rPr>
              <a:t>تبعیض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28E0A96-D647-424F-84B1-1F56E6F27F94}"/>
              </a:ext>
            </a:extLst>
          </p:cNvPr>
          <p:cNvSpPr>
            <a:spLocks noGrp="1"/>
          </p:cNvSpPr>
          <p:nvPr/>
        </p:nvSpPr>
        <p:spPr>
          <a:xfrm>
            <a:off x="704850" y="5210175"/>
            <a:ext cx="7953375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075" b="0">
                <a:solidFill>
                  <a:srgbClr val="173B40"/>
                </a:solidFill>
                <a:latin typeface="B Nazanin"/>
                <a:ea typeface="B Nazanin"/>
                <a:cs typeface="B Nazanin"/>
              </a:defRPr>
            </a:pPr>
            <a:r>
              <a:rPr lang="fa-IR" sz="3075" b="0" dirty="0">
                <a:solidFill>
                  <a:srgbClr val="173B40"/>
                </a:solidFill>
                <a:latin typeface="B Nazanin"/>
                <a:ea typeface="B Nazanin"/>
                <a:cs typeface="B Nazanin"/>
              </a:rPr>
              <a:t>رفتار نابرابر با کسانی که حق یکسان دارند.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DC2ABC-C029-4001-B691-43D278D79E56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526E70"/>
                </a:solidFill>
                <a:latin typeface="B Nazanin"/>
                <a:ea typeface="B Nazanin"/>
                <a:cs typeface="B Nazanin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2037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3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3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8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3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88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3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18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83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8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4E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4959E7B-E192-4E3D-AB37-709C97BAC281}"/>
              </a:ext>
            </a:extLst>
          </p:cNvPr>
          <p:cNvSpPr>
            <a:spLocks noGrp="1"/>
          </p:cNvSpPr>
          <p:nvPr/>
        </p:nvSpPr>
        <p:spPr>
          <a:xfrm>
            <a:off x="800100" y="619125"/>
            <a:ext cx="10477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5700" b="1">
                <a:solidFill>
                  <a:srgbClr val="F9F5EA"/>
                </a:solidFill>
                <a:latin typeface="B Nazanin"/>
                <a:ea typeface="B Nazanin"/>
                <a:cs typeface="B Nazanin"/>
              </a:defRPr>
            </a:pPr>
            <a:r>
              <a:rPr lang="fa-IR" sz="5700" b="1" dirty="0">
                <a:solidFill>
                  <a:srgbClr val="F9F5EA"/>
                </a:solidFill>
                <a:latin typeface="B Nazanin"/>
                <a:ea typeface="B Nazanin"/>
                <a:cs typeface="B Nazanin"/>
              </a:rPr>
              <a:t>من در برابر چه کسانی مسئولم؟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0631923-379C-4C4C-8DDC-ECAB50DDC1A2}"/>
              </a:ext>
            </a:extLst>
          </p:cNvPr>
          <p:cNvSpPr>
            <a:spLocks noGrp="1"/>
          </p:cNvSpPr>
          <p:nvPr/>
        </p:nvSpPr>
        <p:spPr>
          <a:xfrm>
            <a:off x="1000125" y="2124075"/>
            <a:ext cx="10048875" cy="1495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4275" b="0">
                <a:solidFill>
                  <a:srgbClr val="FFFFFF"/>
                </a:solidFill>
                <a:latin typeface="B Nazanin"/>
                <a:ea typeface="B Nazanin"/>
                <a:cs typeface="B Nazanin"/>
              </a:defRPr>
            </a:pPr>
            <a:r>
              <a:rPr lang="fa-IR" sz="4275" b="0" dirty="0">
                <a:solidFill>
                  <a:srgbClr val="FFFFFF"/>
                </a:solidFill>
                <a:latin typeface="B Nazanin"/>
                <a:ea typeface="B Nazanin"/>
                <a:cs typeface="B Nazanin"/>
              </a:rPr>
              <a:t>یک مسئولیت در خانه، یک مسئولیت در مدرسه و یک مسئولیت در محیط زندگی نام ببر.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E11872-55FF-4DEE-BFD5-5DA8D8B75B8D}"/>
              </a:ext>
            </a:extLst>
          </p:cNvPr>
          <p:cNvSpPr>
            <a:spLocks noGrp="1"/>
          </p:cNvSpPr>
          <p:nvPr/>
        </p:nvSpPr>
        <p:spPr>
          <a:xfrm>
            <a:off x="1000125" y="4210050"/>
            <a:ext cx="10048875" cy="1133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750" b="0">
                <a:solidFill>
                  <a:srgbClr val="E8D7C2"/>
                </a:solidFill>
                <a:latin typeface="B Nazanin"/>
                <a:ea typeface="B Nazanin"/>
                <a:cs typeface="B Nazanin"/>
              </a:defRPr>
            </a:pPr>
            <a:r>
              <a:rPr lang="fa-IR" sz="3750" b="0" dirty="0">
                <a:solidFill>
                  <a:srgbClr val="E8D7C2"/>
                </a:solidFill>
                <a:latin typeface="B Nazanin"/>
                <a:ea typeface="B Nazanin"/>
                <a:cs typeface="B Nazanin"/>
              </a:rPr>
              <a:t>اگر حقی از تو نادیده گرفته شد، با چه کسی مشورت می‌کنی؟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9CB97F-D182-42E7-9508-3D753D385737}"/>
              </a:ext>
            </a:extLst>
          </p:cNvPr>
          <p:cNvSpPr>
            <a:spLocks noGrp="1"/>
          </p:cNvSpPr>
          <p:nvPr/>
        </p:nvSpPr>
        <p:spPr>
          <a:xfrm>
            <a:off x="1000125" y="5676900"/>
            <a:ext cx="10048875" cy="609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 rtl="1">
              <a:defRPr sz="3300" b="1">
                <a:solidFill>
                  <a:srgbClr val="F2B7A1"/>
                </a:solidFill>
                <a:latin typeface="B Nazanin"/>
                <a:ea typeface="B Nazanin"/>
                <a:cs typeface="B Nazanin"/>
              </a:defRPr>
            </a:pPr>
            <a:r>
              <a:rPr lang="fa-IR" sz="3300" b="1" dirty="0">
                <a:solidFill>
                  <a:srgbClr val="F2B7A1"/>
                </a:solidFill>
                <a:latin typeface="B Nazanin"/>
                <a:ea typeface="B Nazanin"/>
                <a:cs typeface="B Nazanin"/>
              </a:rPr>
              <a:t>خروج از کلاس: یک کار عملی برای فردا انتخاب کن.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C915E3-F8FE-4B0D-96E5-60292431859D}"/>
              </a:ext>
            </a:extLst>
          </p:cNvPr>
          <p:cNvSpPr>
            <a:spLocks noGrp="1"/>
          </p:cNvSpPr>
          <p:nvPr/>
        </p:nvSpPr>
        <p:spPr>
          <a:xfrm>
            <a:off x="361950" y="6315075"/>
            <a:ext cx="476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E9DED0"/>
                </a:solidFill>
                <a:latin typeface="B Nazanin"/>
                <a:ea typeface="B Nazanin"/>
                <a:cs typeface="B Nazanin"/>
              </a:defRPr>
            </a:pPr>
            <a:r>
              <a:rPr sz="1950" b="0">
                <a:solidFill>
                  <a:srgbClr val="E9DED0"/>
                </a:solidFill>
                <a:latin typeface="B Nazanin"/>
                <a:ea typeface="B Nazanin"/>
                <a:cs typeface="B Nazanin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68951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 thruBlk="1"/>
      </p:transition>
    </mc:Choice>
    <mc:Fallback xmlns="">
      <p:transition spd="med">
        <p:fade thruBlk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1518</Words>
  <Application>Microsoft Office PowerPoint</Application>
  <DocSecurity>0</DocSecurity>
  <PresentationFormat>Widescreen</PresentationFormat>
  <Paragraphs>133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B Nazanin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arka</cp:lastModifiedBy>
  <cp:revision>2</cp:revision>
  <dcterms:created xsi:type="dcterms:W3CDTF">2026-10-01T19:47:17Z</dcterms:created>
  <dcterms:modified xsi:type="dcterms:W3CDTF">2026-10-01T20:09:08Z</dcterms:modified>
</cp:coreProperties>
</file>